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69" r:id="rId3"/>
    <p:sldId id="275" r:id="rId4"/>
    <p:sldId id="270" r:id="rId5"/>
    <p:sldId id="257" r:id="rId6"/>
    <p:sldId id="276" r:id="rId7"/>
    <p:sldId id="268" r:id="rId8"/>
    <p:sldId id="267" r:id="rId9"/>
    <p:sldId id="277" r:id="rId10"/>
    <p:sldId id="258" r:id="rId11"/>
    <p:sldId id="266" r:id="rId12"/>
    <p:sldId id="278" r:id="rId13"/>
    <p:sldId id="265" r:id="rId14"/>
    <p:sldId id="264" r:id="rId15"/>
    <p:sldId id="279" r:id="rId16"/>
    <p:sldId id="263" r:id="rId17"/>
    <p:sldId id="262" r:id="rId18"/>
    <p:sldId id="280" r:id="rId19"/>
    <p:sldId id="259" r:id="rId20"/>
    <p:sldId id="274" r:id="rId21"/>
    <p:sldId id="281" r:id="rId22"/>
    <p:sldId id="273" r:id="rId23"/>
    <p:sldId id="272" r:id="rId24"/>
    <p:sldId id="282" r:id="rId25"/>
    <p:sldId id="271" r:id="rId26"/>
    <p:sldId id="260" r:id="rId2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howGuides="1">
      <p:cViewPr varScale="1">
        <p:scale>
          <a:sx n="68" d="100"/>
          <a:sy n="68" d="100"/>
        </p:scale>
        <p:origin x="792" y="72"/>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microsoft.com/office/2015/10/relationships/revisionInfo" Target="revisionInfo.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2F7D49-F45D-4879-9D0B-E8E4D717B847}"/>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id="{8857AC44-2531-4EF9-89B3-13241BEB83A9}"/>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328D64E3-64E7-4C73-A946-6915D1BF0DBA}"/>
              </a:ext>
            </a:extLst>
          </p:cNvPr>
          <p:cNvSpPr>
            <a:spLocks noGrp="1"/>
          </p:cNvSpPr>
          <p:nvPr>
            <p:ph type="dt" sz="half" idx="10"/>
          </p:nvPr>
        </p:nvSpPr>
        <p:spPr/>
        <p:txBody>
          <a:bodyPr/>
          <a:lstStyle/>
          <a:p>
            <a:fld id="{DF621E06-C895-4765-8C5C-02D48C686F8E}" type="datetimeFigureOut">
              <a:rPr lang="en-GB" smtClean="0"/>
              <a:t>23/07/2017</a:t>
            </a:fld>
            <a:endParaRPr lang="en-GB"/>
          </a:p>
        </p:txBody>
      </p:sp>
      <p:sp>
        <p:nvSpPr>
          <p:cNvPr id="5" name="Footer Placeholder 4">
            <a:extLst>
              <a:ext uri="{FF2B5EF4-FFF2-40B4-BE49-F238E27FC236}">
                <a16:creationId xmlns:a16="http://schemas.microsoft.com/office/drawing/2014/main" id="{0317555E-322D-4FCF-8D56-76D97D7BF3D0}"/>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508FA1C3-08D9-4A55-B31C-19AB23345AD4}"/>
              </a:ext>
            </a:extLst>
          </p:cNvPr>
          <p:cNvSpPr>
            <a:spLocks noGrp="1"/>
          </p:cNvSpPr>
          <p:nvPr>
            <p:ph type="sldNum" sz="quarter" idx="12"/>
          </p:nvPr>
        </p:nvSpPr>
        <p:spPr/>
        <p:txBody>
          <a:bodyPr/>
          <a:lstStyle/>
          <a:p>
            <a:fld id="{A346A15C-6468-4DF5-8267-4D4D45653C29}" type="slidenum">
              <a:rPr lang="en-GB" smtClean="0"/>
              <a:t>‹#›</a:t>
            </a:fld>
            <a:endParaRPr lang="en-GB"/>
          </a:p>
        </p:txBody>
      </p:sp>
    </p:spTree>
    <p:extLst>
      <p:ext uri="{BB962C8B-B14F-4D97-AF65-F5344CB8AC3E}">
        <p14:creationId xmlns:p14="http://schemas.microsoft.com/office/powerpoint/2010/main" val="105417667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8AC241-BA31-4C49-B3EF-682BD92E01A7}"/>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C3EFA1D9-70A3-4967-92E1-88D088C6F23B}"/>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F81C7473-C456-4B5D-85E3-2C8761237854}"/>
              </a:ext>
            </a:extLst>
          </p:cNvPr>
          <p:cNvSpPr>
            <a:spLocks noGrp="1"/>
          </p:cNvSpPr>
          <p:nvPr>
            <p:ph type="dt" sz="half" idx="10"/>
          </p:nvPr>
        </p:nvSpPr>
        <p:spPr/>
        <p:txBody>
          <a:bodyPr/>
          <a:lstStyle/>
          <a:p>
            <a:fld id="{DF621E06-C895-4765-8C5C-02D48C686F8E}" type="datetimeFigureOut">
              <a:rPr lang="en-GB" smtClean="0"/>
              <a:t>23/07/2017</a:t>
            </a:fld>
            <a:endParaRPr lang="en-GB"/>
          </a:p>
        </p:txBody>
      </p:sp>
      <p:sp>
        <p:nvSpPr>
          <p:cNvPr id="5" name="Footer Placeholder 4">
            <a:extLst>
              <a:ext uri="{FF2B5EF4-FFF2-40B4-BE49-F238E27FC236}">
                <a16:creationId xmlns:a16="http://schemas.microsoft.com/office/drawing/2014/main" id="{85EBF4E9-5A1A-4E4F-844B-36EB638B5EA0}"/>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1460C83A-18DF-4129-A9B2-2A2891103783}"/>
              </a:ext>
            </a:extLst>
          </p:cNvPr>
          <p:cNvSpPr>
            <a:spLocks noGrp="1"/>
          </p:cNvSpPr>
          <p:nvPr>
            <p:ph type="sldNum" sz="quarter" idx="12"/>
          </p:nvPr>
        </p:nvSpPr>
        <p:spPr/>
        <p:txBody>
          <a:bodyPr/>
          <a:lstStyle/>
          <a:p>
            <a:fld id="{A346A15C-6468-4DF5-8267-4D4D45653C29}" type="slidenum">
              <a:rPr lang="en-GB" smtClean="0"/>
              <a:t>‹#›</a:t>
            </a:fld>
            <a:endParaRPr lang="en-GB"/>
          </a:p>
        </p:txBody>
      </p:sp>
    </p:spTree>
    <p:extLst>
      <p:ext uri="{BB962C8B-B14F-4D97-AF65-F5344CB8AC3E}">
        <p14:creationId xmlns:p14="http://schemas.microsoft.com/office/powerpoint/2010/main" val="153246444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7121F2EB-E1F2-4DB0-9910-CBACB5FC2450}"/>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FD9910A3-9665-489B-9501-CE30F3DD6690}"/>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F7CA1773-A11A-478F-AE54-A3CE7E1F1D41}"/>
              </a:ext>
            </a:extLst>
          </p:cNvPr>
          <p:cNvSpPr>
            <a:spLocks noGrp="1"/>
          </p:cNvSpPr>
          <p:nvPr>
            <p:ph type="dt" sz="half" idx="10"/>
          </p:nvPr>
        </p:nvSpPr>
        <p:spPr/>
        <p:txBody>
          <a:bodyPr/>
          <a:lstStyle/>
          <a:p>
            <a:fld id="{DF621E06-C895-4765-8C5C-02D48C686F8E}" type="datetimeFigureOut">
              <a:rPr lang="en-GB" smtClean="0"/>
              <a:t>23/07/2017</a:t>
            </a:fld>
            <a:endParaRPr lang="en-GB"/>
          </a:p>
        </p:txBody>
      </p:sp>
      <p:sp>
        <p:nvSpPr>
          <p:cNvPr id="5" name="Footer Placeholder 4">
            <a:extLst>
              <a:ext uri="{FF2B5EF4-FFF2-40B4-BE49-F238E27FC236}">
                <a16:creationId xmlns:a16="http://schemas.microsoft.com/office/drawing/2014/main" id="{5976D05D-C08F-48D5-B4A2-692E51CD08D3}"/>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08204456-02BC-4AD5-B2B6-D8DD08E5C8FF}"/>
              </a:ext>
            </a:extLst>
          </p:cNvPr>
          <p:cNvSpPr>
            <a:spLocks noGrp="1"/>
          </p:cNvSpPr>
          <p:nvPr>
            <p:ph type="sldNum" sz="quarter" idx="12"/>
          </p:nvPr>
        </p:nvSpPr>
        <p:spPr/>
        <p:txBody>
          <a:bodyPr/>
          <a:lstStyle/>
          <a:p>
            <a:fld id="{A346A15C-6468-4DF5-8267-4D4D45653C29}" type="slidenum">
              <a:rPr lang="en-GB" smtClean="0"/>
              <a:t>‹#›</a:t>
            </a:fld>
            <a:endParaRPr lang="en-GB"/>
          </a:p>
        </p:txBody>
      </p:sp>
    </p:spTree>
    <p:extLst>
      <p:ext uri="{BB962C8B-B14F-4D97-AF65-F5344CB8AC3E}">
        <p14:creationId xmlns:p14="http://schemas.microsoft.com/office/powerpoint/2010/main" val="285085439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D5B8A89-566F-4DF5-987A-8568E4B06A05}"/>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F7905233-D287-4E75-8D2E-06513312A2C1}"/>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4DF145CF-F194-4EE4-8FDC-F718D0D62156}"/>
              </a:ext>
            </a:extLst>
          </p:cNvPr>
          <p:cNvSpPr>
            <a:spLocks noGrp="1"/>
          </p:cNvSpPr>
          <p:nvPr>
            <p:ph type="dt" sz="half" idx="10"/>
          </p:nvPr>
        </p:nvSpPr>
        <p:spPr/>
        <p:txBody>
          <a:bodyPr/>
          <a:lstStyle/>
          <a:p>
            <a:fld id="{DF621E06-C895-4765-8C5C-02D48C686F8E}" type="datetimeFigureOut">
              <a:rPr lang="en-GB" smtClean="0"/>
              <a:t>23/07/2017</a:t>
            </a:fld>
            <a:endParaRPr lang="en-GB"/>
          </a:p>
        </p:txBody>
      </p:sp>
      <p:sp>
        <p:nvSpPr>
          <p:cNvPr id="5" name="Footer Placeholder 4">
            <a:extLst>
              <a:ext uri="{FF2B5EF4-FFF2-40B4-BE49-F238E27FC236}">
                <a16:creationId xmlns:a16="http://schemas.microsoft.com/office/drawing/2014/main" id="{1C57A1AC-325C-412E-8083-3DF0139C32AB}"/>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ADFAE4C7-D436-43D1-AB7F-4F314F263A82}"/>
              </a:ext>
            </a:extLst>
          </p:cNvPr>
          <p:cNvSpPr>
            <a:spLocks noGrp="1"/>
          </p:cNvSpPr>
          <p:nvPr>
            <p:ph type="sldNum" sz="quarter" idx="12"/>
          </p:nvPr>
        </p:nvSpPr>
        <p:spPr/>
        <p:txBody>
          <a:bodyPr/>
          <a:lstStyle/>
          <a:p>
            <a:fld id="{A346A15C-6468-4DF5-8267-4D4D45653C29}" type="slidenum">
              <a:rPr lang="en-GB" smtClean="0"/>
              <a:t>‹#›</a:t>
            </a:fld>
            <a:endParaRPr lang="en-GB"/>
          </a:p>
        </p:txBody>
      </p:sp>
    </p:spTree>
    <p:extLst>
      <p:ext uri="{BB962C8B-B14F-4D97-AF65-F5344CB8AC3E}">
        <p14:creationId xmlns:p14="http://schemas.microsoft.com/office/powerpoint/2010/main" val="217429646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2EDA9A-2346-48AA-8B8F-5F5BA7AED943}"/>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168B8997-6AC9-41F3-B401-6F46D85BF447}"/>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DE73A230-E4A6-49BB-9DCE-4B630FBDB057}"/>
              </a:ext>
            </a:extLst>
          </p:cNvPr>
          <p:cNvSpPr>
            <a:spLocks noGrp="1"/>
          </p:cNvSpPr>
          <p:nvPr>
            <p:ph type="dt" sz="half" idx="10"/>
          </p:nvPr>
        </p:nvSpPr>
        <p:spPr/>
        <p:txBody>
          <a:bodyPr/>
          <a:lstStyle/>
          <a:p>
            <a:fld id="{DF621E06-C895-4765-8C5C-02D48C686F8E}" type="datetimeFigureOut">
              <a:rPr lang="en-GB" smtClean="0"/>
              <a:t>23/07/2017</a:t>
            </a:fld>
            <a:endParaRPr lang="en-GB"/>
          </a:p>
        </p:txBody>
      </p:sp>
      <p:sp>
        <p:nvSpPr>
          <p:cNvPr id="5" name="Footer Placeholder 4">
            <a:extLst>
              <a:ext uri="{FF2B5EF4-FFF2-40B4-BE49-F238E27FC236}">
                <a16:creationId xmlns:a16="http://schemas.microsoft.com/office/drawing/2014/main" id="{FD8F0341-33CE-440C-9497-2827E7CCC04A}"/>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3A4B705B-DED4-4087-A3C0-D0D9F0946A5E}"/>
              </a:ext>
            </a:extLst>
          </p:cNvPr>
          <p:cNvSpPr>
            <a:spLocks noGrp="1"/>
          </p:cNvSpPr>
          <p:nvPr>
            <p:ph type="sldNum" sz="quarter" idx="12"/>
          </p:nvPr>
        </p:nvSpPr>
        <p:spPr/>
        <p:txBody>
          <a:bodyPr/>
          <a:lstStyle/>
          <a:p>
            <a:fld id="{A346A15C-6468-4DF5-8267-4D4D45653C29}" type="slidenum">
              <a:rPr lang="en-GB" smtClean="0"/>
              <a:t>‹#›</a:t>
            </a:fld>
            <a:endParaRPr lang="en-GB"/>
          </a:p>
        </p:txBody>
      </p:sp>
    </p:spTree>
    <p:extLst>
      <p:ext uri="{BB962C8B-B14F-4D97-AF65-F5344CB8AC3E}">
        <p14:creationId xmlns:p14="http://schemas.microsoft.com/office/powerpoint/2010/main" val="16757786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1D389B-3BEC-420F-A444-886232B24840}"/>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5744FB4F-CDC1-4B52-ABCB-2B0815047FBB}"/>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CCB06139-CE2C-46A0-9144-CA0E257CA407}"/>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88D724B3-CB43-45CF-8E0D-2C6780B81A54}"/>
              </a:ext>
            </a:extLst>
          </p:cNvPr>
          <p:cNvSpPr>
            <a:spLocks noGrp="1"/>
          </p:cNvSpPr>
          <p:nvPr>
            <p:ph type="dt" sz="half" idx="10"/>
          </p:nvPr>
        </p:nvSpPr>
        <p:spPr/>
        <p:txBody>
          <a:bodyPr/>
          <a:lstStyle/>
          <a:p>
            <a:fld id="{DF621E06-C895-4765-8C5C-02D48C686F8E}" type="datetimeFigureOut">
              <a:rPr lang="en-GB" smtClean="0"/>
              <a:t>23/07/2017</a:t>
            </a:fld>
            <a:endParaRPr lang="en-GB"/>
          </a:p>
        </p:txBody>
      </p:sp>
      <p:sp>
        <p:nvSpPr>
          <p:cNvPr id="6" name="Footer Placeholder 5">
            <a:extLst>
              <a:ext uri="{FF2B5EF4-FFF2-40B4-BE49-F238E27FC236}">
                <a16:creationId xmlns:a16="http://schemas.microsoft.com/office/drawing/2014/main" id="{F664D6E5-9B8D-4D5E-AD0D-C0087D9B75DD}"/>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CC439967-C9D7-4155-B273-EB8BA8480CAD}"/>
              </a:ext>
            </a:extLst>
          </p:cNvPr>
          <p:cNvSpPr>
            <a:spLocks noGrp="1"/>
          </p:cNvSpPr>
          <p:nvPr>
            <p:ph type="sldNum" sz="quarter" idx="12"/>
          </p:nvPr>
        </p:nvSpPr>
        <p:spPr/>
        <p:txBody>
          <a:bodyPr/>
          <a:lstStyle/>
          <a:p>
            <a:fld id="{A346A15C-6468-4DF5-8267-4D4D45653C29}" type="slidenum">
              <a:rPr lang="en-GB" smtClean="0"/>
              <a:t>‹#›</a:t>
            </a:fld>
            <a:endParaRPr lang="en-GB"/>
          </a:p>
        </p:txBody>
      </p:sp>
    </p:spTree>
    <p:extLst>
      <p:ext uri="{BB962C8B-B14F-4D97-AF65-F5344CB8AC3E}">
        <p14:creationId xmlns:p14="http://schemas.microsoft.com/office/powerpoint/2010/main" val="72674111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23C826-253F-4E63-828A-164B698B0DC7}"/>
              </a:ext>
            </a:extLst>
          </p:cNvPr>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781DC6B5-0EF9-4676-9CE9-F89B03D3327C}"/>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6D939938-78E0-430F-90FC-1E7BA0529473}"/>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55E59592-DB78-4B3E-AF47-510A551CA06D}"/>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FA12CA4B-405C-4B2A-A788-212488C483D3}"/>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5439133F-26FB-476F-82DF-04A30DCF0088}"/>
              </a:ext>
            </a:extLst>
          </p:cNvPr>
          <p:cNvSpPr>
            <a:spLocks noGrp="1"/>
          </p:cNvSpPr>
          <p:nvPr>
            <p:ph type="dt" sz="half" idx="10"/>
          </p:nvPr>
        </p:nvSpPr>
        <p:spPr/>
        <p:txBody>
          <a:bodyPr/>
          <a:lstStyle/>
          <a:p>
            <a:fld id="{DF621E06-C895-4765-8C5C-02D48C686F8E}" type="datetimeFigureOut">
              <a:rPr lang="en-GB" smtClean="0"/>
              <a:t>23/07/2017</a:t>
            </a:fld>
            <a:endParaRPr lang="en-GB"/>
          </a:p>
        </p:txBody>
      </p:sp>
      <p:sp>
        <p:nvSpPr>
          <p:cNvPr id="8" name="Footer Placeholder 7">
            <a:extLst>
              <a:ext uri="{FF2B5EF4-FFF2-40B4-BE49-F238E27FC236}">
                <a16:creationId xmlns:a16="http://schemas.microsoft.com/office/drawing/2014/main" id="{46775D52-7FFD-41BB-9854-120DDC757811}"/>
              </a:ext>
            </a:extLst>
          </p:cNvPr>
          <p:cNvSpPr>
            <a:spLocks noGrp="1"/>
          </p:cNvSpPr>
          <p:nvPr>
            <p:ph type="ftr" sz="quarter" idx="11"/>
          </p:nvPr>
        </p:nvSpPr>
        <p:spPr/>
        <p:txBody>
          <a:bodyPr/>
          <a:lstStyle/>
          <a:p>
            <a:endParaRPr lang="en-GB"/>
          </a:p>
        </p:txBody>
      </p:sp>
      <p:sp>
        <p:nvSpPr>
          <p:cNvPr id="9" name="Slide Number Placeholder 8">
            <a:extLst>
              <a:ext uri="{FF2B5EF4-FFF2-40B4-BE49-F238E27FC236}">
                <a16:creationId xmlns:a16="http://schemas.microsoft.com/office/drawing/2014/main" id="{36AF3E65-C252-4FA7-822A-BFCAF25BF75B}"/>
              </a:ext>
            </a:extLst>
          </p:cNvPr>
          <p:cNvSpPr>
            <a:spLocks noGrp="1"/>
          </p:cNvSpPr>
          <p:nvPr>
            <p:ph type="sldNum" sz="quarter" idx="12"/>
          </p:nvPr>
        </p:nvSpPr>
        <p:spPr/>
        <p:txBody>
          <a:bodyPr/>
          <a:lstStyle/>
          <a:p>
            <a:fld id="{A346A15C-6468-4DF5-8267-4D4D45653C29}" type="slidenum">
              <a:rPr lang="en-GB" smtClean="0"/>
              <a:t>‹#›</a:t>
            </a:fld>
            <a:endParaRPr lang="en-GB"/>
          </a:p>
        </p:txBody>
      </p:sp>
    </p:spTree>
    <p:extLst>
      <p:ext uri="{BB962C8B-B14F-4D97-AF65-F5344CB8AC3E}">
        <p14:creationId xmlns:p14="http://schemas.microsoft.com/office/powerpoint/2010/main" val="198231958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EB2AFC-32A4-4628-AB18-8D65AF164D21}"/>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461139B6-42D7-49E0-81B2-189DC72E9E8B}"/>
              </a:ext>
            </a:extLst>
          </p:cNvPr>
          <p:cNvSpPr>
            <a:spLocks noGrp="1"/>
          </p:cNvSpPr>
          <p:nvPr>
            <p:ph type="dt" sz="half" idx="10"/>
          </p:nvPr>
        </p:nvSpPr>
        <p:spPr/>
        <p:txBody>
          <a:bodyPr/>
          <a:lstStyle/>
          <a:p>
            <a:fld id="{DF621E06-C895-4765-8C5C-02D48C686F8E}" type="datetimeFigureOut">
              <a:rPr lang="en-GB" smtClean="0"/>
              <a:t>23/07/2017</a:t>
            </a:fld>
            <a:endParaRPr lang="en-GB"/>
          </a:p>
        </p:txBody>
      </p:sp>
      <p:sp>
        <p:nvSpPr>
          <p:cNvPr id="4" name="Footer Placeholder 3">
            <a:extLst>
              <a:ext uri="{FF2B5EF4-FFF2-40B4-BE49-F238E27FC236}">
                <a16:creationId xmlns:a16="http://schemas.microsoft.com/office/drawing/2014/main" id="{AFA7CEFA-1C99-4BF7-9CA6-C4CD4A15E7B8}"/>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11B9A242-5F86-4C46-9252-D954823BDA86}"/>
              </a:ext>
            </a:extLst>
          </p:cNvPr>
          <p:cNvSpPr>
            <a:spLocks noGrp="1"/>
          </p:cNvSpPr>
          <p:nvPr>
            <p:ph type="sldNum" sz="quarter" idx="12"/>
          </p:nvPr>
        </p:nvSpPr>
        <p:spPr/>
        <p:txBody>
          <a:bodyPr/>
          <a:lstStyle/>
          <a:p>
            <a:fld id="{A346A15C-6468-4DF5-8267-4D4D45653C29}" type="slidenum">
              <a:rPr lang="en-GB" smtClean="0"/>
              <a:t>‹#›</a:t>
            </a:fld>
            <a:endParaRPr lang="en-GB"/>
          </a:p>
        </p:txBody>
      </p:sp>
    </p:spTree>
    <p:extLst>
      <p:ext uri="{BB962C8B-B14F-4D97-AF65-F5344CB8AC3E}">
        <p14:creationId xmlns:p14="http://schemas.microsoft.com/office/powerpoint/2010/main" val="221501590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9A0793B0-DB25-49BB-9530-2DB69D6A125E}"/>
              </a:ext>
            </a:extLst>
          </p:cNvPr>
          <p:cNvSpPr>
            <a:spLocks noGrp="1"/>
          </p:cNvSpPr>
          <p:nvPr>
            <p:ph type="dt" sz="half" idx="10"/>
          </p:nvPr>
        </p:nvSpPr>
        <p:spPr/>
        <p:txBody>
          <a:bodyPr/>
          <a:lstStyle/>
          <a:p>
            <a:fld id="{DF621E06-C895-4765-8C5C-02D48C686F8E}" type="datetimeFigureOut">
              <a:rPr lang="en-GB" smtClean="0"/>
              <a:t>23/07/2017</a:t>
            </a:fld>
            <a:endParaRPr lang="en-GB"/>
          </a:p>
        </p:txBody>
      </p:sp>
      <p:sp>
        <p:nvSpPr>
          <p:cNvPr id="3" name="Footer Placeholder 2">
            <a:extLst>
              <a:ext uri="{FF2B5EF4-FFF2-40B4-BE49-F238E27FC236}">
                <a16:creationId xmlns:a16="http://schemas.microsoft.com/office/drawing/2014/main" id="{08A850DC-D863-44FA-91F8-0EF994206B95}"/>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C706A001-92EF-4130-B7FC-120663518460}"/>
              </a:ext>
            </a:extLst>
          </p:cNvPr>
          <p:cNvSpPr>
            <a:spLocks noGrp="1"/>
          </p:cNvSpPr>
          <p:nvPr>
            <p:ph type="sldNum" sz="quarter" idx="12"/>
          </p:nvPr>
        </p:nvSpPr>
        <p:spPr/>
        <p:txBody>
          <a:bodyPr/>
          <a:lstStyle/>
          <a:p>
            <a:fld id="{A346A15C-6468-4DF5-8267-4D4D45653C29}" type="slidenum">
              <a:rPr lang="en-GB" smtClean="0"/>
              <a:t>‹#›</a:t>
            </a:fld>
            <a:endParaRPr lang="en-GB"/>
          </a:p>
        </p:txBody>
      </p:sp>
    </p:spTree>
    <p:extLst>
      <p:ext uri="{BB962C8B-B14F-4D97-AF65-F5344CB8AC3E}">
        <p14:creationId xmlns:p14="http://schemas.microsoft.com/office/powerpoint/2010/main" val="175882888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B2FDB0-C53F-454D-9B88-628A9118E936}"/>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20EBD1B6-0D29-4084-B724-3DBB748781EB}"/>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993AD420-6443-42D3-BC14-325F8EDA3C0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939349BD-4641-4109-ADD3-E7AE5B954E33}"/>
              </a:ext>
            </a:extLst>
          </p:cNvPr>
          <p:cNvSpPr>
            <a:spLocks noGrp="1"/>
          </p:cNvSpPr>
          <p:nvPr>
            <p:ph type="dt" sz="half" idx="10"/>
          </p:nvPr>
        </p:nvSpPr>
        <p:spPr/>
        <p:txBody>
          <a:bodyPr/>
          <a:lstStyle/>
          <a:p>
            <a:fld id="{DF621E06-C895-4765-8C5C-02D48C686F8E}" type="datetimeFigureOut">
              <a:rPr lang="en-GB" smtClean="0"/>
              <a:t>23/07/2017</a:t>
            </a:fld>
            <a:endParaRPr lang="en-GB"/>
          </a:p>
        </p:txBody>
      </p:sp>
      <p:sp>
        <p:nvSpPr>
          <p:cNvPr id="6" name="Footer Placeholder 5">
            <a:extLst>
              <a:ext uri="{FF2B5EF4-FFF2-40B4-BE49-F238E27FC236}">
                <a16:creationId xmlns:a16="http://schemas.microsoft.com/office/drawing/2014/main" id="{5CE13BFB-740A-4021-A7A5-83E6F166197E}"/>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91018525-279D-456C-90A6-658348905EB8}"/>
              </a:ext>
            </a:extLst>
          </p:cNvPr>
          <p:cNvSpPr>
            <a:spLocks noGrp="1"/>
          </p:cNvSpPr>
          <p:nvPr>
            <p:ph type="sldNum" sz="quarter" idx="12"/>
          </p:nvPr>
        </p:nvSpPr>
        <p:spPr/>
        <p:txBody>
          <a:bodyPr/>
          <a:lstStyle/>
          <a:p>
            <a:fld id="{A346A15C-6468-4DF5-8267-4D4D45653C29}" type="slidenum">
              <a:rPr lang="en-GB" smtClean="0"/>
              <a:t>‹#›</a:t>
            </a:fld>
            <a:endParaRPr lang="en-GB"/>
          </a:p>
        </p:txBody>
      </p:sp>
    </p:spTree>
    <p:extLst>
      <p:ext uri="{BB962C8B-B14F-4D97-AF65-F5344CB8AC3E}">
        <p14:creationId xmlns:p14="http://schemas.microsoft.com/office/powerpoint/2010/main" val="49694678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0399665-E40D-4E18-8693-5C07D6D6333D}"/>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FBDB8564-DE58-4692-A0E3-8215BD30E5DA}"/>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a:extLst>
              <a:ext uri="{FF2B5EF4-FFF2-40B4-BE49-F238E27FC236}">
                <a16:creationId xmlns:a16="http://schemas.microsoft.com/office/drawing/2014/main" id="{3C532054-C132-4AD6-86BD-6D3841D51D4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F0B92A3C-B624-4487-AA8A-E3E7F99312BA}"/>
              </a:ext>
            </a:extLst>
          </p:cNvPr>
          <p:cNvSpPr>
            <a:spLocks noGrp="1"/>
          </p:cNvSpPr>
          <p:nvPr>
            <p:ph type="dt" sz="half" idx="10"/>
          </p:nvPr>
        </p:nvSpPr>
        <p:spPr/>
        <p:txBody>
          <a:bodyPr/>
          <a:lstStyle/>
          <a:p>
            <a:fld id="{DF621E06-C895-4765-8C5C-02D48C686F8E}" type="datetimeFigureOut">
              <a:rPr lang="en-GB" smtClean="0"/>
              <a:t>23/07/2017</a:t>
            </a:fld>
            <a:endParaRPr lang="en-GB"/>
          </a:p>
        </p:txBody>
      </p:sp>
      <p:sp>
        <p:nvSpPr>
          <p:cNvPr id="6" name="Footer Placeholder 5">
            <a:extLst>
              <a:ext uri="{FF2B5EF4-FFF2-40B4-BE49-F238E27FC236}">
                <a16:creationId xmlns:a16="http://schemas.microsoft.com/office/drawing/2014/main" id="{FE82DB5E-F2BB-4066-9938-A9891E9BA537}"/>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321FC669-270A-479C-9812-CA2E56D03D73}"/>
              </a:ext>
            </a:extLst>
          </p:cNvPr>
          <p:cNvSpPr>
            <a:spLocks noGrp="1"/>
          </p:cNvSpPr>
          <p:nvPr>
            <p:ph type="sldNum" sz="quarter" idx="12"/>
          </p:nvPr>
        </p:nvSpPr>
        <p:spPr/>
        <p:txBody>
          <a:bodyPr/>
          <a:lstStyle/>
          <a:p>
            <a:fld id="{A346A15C-6468-4DF5-8267-4D4D45653C29}" type="slidenum">
              <a:rPr lang="en-GB" smtClean="0"/>
              <a:t>‹#›</a:t>
            </a:fld>
            <a:endParaRPr lang="en-GB"/>
          </a:p>
        </p:txBody>
      </p:sp>
    </p:spTree>
    <p:extLst>
      <p:ext uri="{BB962C8B-B14F-4D97-AF65-F5344CB8AC3E}">
        <p14:creationId xmlns:p14="http://schemas.microsoft.com/office/powerpoint/2010/main" val="46954415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17D7ABA2-80BE-4A3B-BE32-3C9D663BFD58}"/>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05C95358-88CA-4208-B232-2586B670C511}"/>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7BF1A1C2-A341-4165-9E97-954F44A26CD6}"/>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F621E06-C895-4765-8C5C-02D48C686F8E}" type="datetimeFigureOut">
              <a:rPr lang="en-GB" smtClean="0"/>
              <a:t>23/07/2017</a:t>
            </a:fld>
            <a:endParaRPr lang="en-GB"/>
          </a:p>
        </p:txBody>
      </p:sp>
      <p:sp>
        <p:nvSpPr>
          <p:cNvPr id="5" name="Footer Placeholder 4">
            <a:extLst>
              <a:ext uri="{FF2B5EF4-FFF2-40B4-BE49-F238E27FC236}">
                <a16:creationId xmlns:a16="http://schemas.microsoft.com/office/drawing/2014/main" id="{B63D7B0C-A228-4E17-99F1-375ACAD553AB}"/>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a:extLst>
              <a:ext uri="{FF2B5EF4-FFF2-40B4-BE49-F238E27FC236}">
                <a16:creationId xmlns:a16="http://schemas.microsoft.com/office/drawing/2014/main" id="{BEBAB33A-F669-475A-BE91-9C41FB350B00}"/>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346A15C-6468-4DF5-8267-4D4D45653C29}" type="slidenum">
              <a:rPr lang="en-GB" smtClean="0"/>
              <a:t>‹#›</a:t>
            </a:fld>
            <a:endParaRPr lang="en-GB"/>
          </a:p>
        </p:txBody>
      </p:sp>
    </p:spTree>
    <p:extLst>
      <p:ext uri="{BB962C8B-B14F-4D97-AF65-F5344CB8AC3E}">
        <p14:creationId xmlns:p14="http://schemas.microsoft.com/office/powerpoint/2010/main" val="248928875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579DAE-69E4-44A1-911F-127FE9D3D43B}"/>
              </a:ext>
            </a:extLst>
          </p:cNvPr>
          <p:cNvSpPr>
            <a:spLocks noGrp="1"/>
          </p:cNvSpPr>
          <p:nvPr>
            <p:ph type="ctrTitle"/>
          </p:nvPr>
        </p:nvSpPr>
        <p:spPr/>
        <p:txBody>
          <a:bodyPr/>
          <a:lstStyle/>
          <a:p>
            <a:endParaRPr lang="en-GB"/>
          </a:p>
        </p:txBody>
      </p:sp>
      <p:sp>
        <p:nvSpPr>
          <p:cNvPr id="3" name="Subtitle 2">
            <a:extLst>
              <a:ext uri="{FF2B5EF4-FFF2-40B4-BE49-F238E27FC236}">
                <a16:creationId xmlns:a16="http://schemas.microsoft.com/office/drawing/2014/main" id="{F743C3BF-1AFD-4B83-B8FD-7B26A41265F4}"/>
              </a:ext>
            </a:extLst>
          </p:cNvPr>
          <p:cNvSpPr>
            <a:spLocks noGrp="1"/>
          </p:cNvSpPr>
          <p:nvPr>
            <p:ph type="subTitle" idx="1"/>
          </p:nvPr>
        </p:nvSpPr>
        <p:spPr/>
        <p:txBody>
          <a:bodyPr/>
          <a:lstStyle/>
          <a:p>
            <a:endParaRPr lang="en-GB"/>
          </a:p>
        </p:txBody>
      </p:sp>
      <p:pic>
        <p:nvPicPr>
          <p:cNvPr id="5" name="Picture 4" descr="A close up of a sign&#10;&#10;Description generated with high confidence">
            <a:extLst>
              <a:ext uri="{FF2B5EF4-FFF2-40B4-BE49-F238E27FC236}">
                <a16:creationId xmlns:a16="http://schemas.microsoft.com/office/drawing/2014/main" id="{1315BE83-C652-4C7F-A3D2-30D034D9CCB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229791065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FF9900"/>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74328D-70A1-4994-A039-2AB16E6EC06E}"/>
              </a:ext>
            </a:extLst>
          </p:cNvPr>
          <p:cNvSpPr>
            <a:spLocks noGrp="1"/>
          </p:cNvSpPr>
          <p:nvPr>
            <p:ph type="title"/>
          </p:nvPr>
        </p:nvSpPr>
        <p:spPr>
          <a:xfrm>
            <a:off x="838200" y="2067314"/>
            <a:ext cx="10515600" cy="1325563"/>
          </a:xfrm>
        </p:spPr>
        <p:txBody>
          <a:bodyPr>
            <a:noAutofit/>
          </a:bodyPr>
          <a:lstStyle/>
          <a:p>
            <a:r>
              <a:rPr lang="en-GB" sz="4800" b="1" dirty="0">
                <a:latin typeface="+mn-lt"/>
              </a:rPr>
              <a:t>‘Clean as you go’ means that you should keep your kitchen free from clutter and rubbish. Clean and keeps sinks clear, clear away dirty kitchen equipment as soon as possible and wash work surfaces thoroughly between tasks to prevent cross-contamination.</a:t>
            </a:r>
          </a:p>
        </p:txBody>
      </p:sp>
      <p:pic>
        <p:nvPicPr>
          <p:cNvPr id="5" name="Content Placeholder 4" descr="A close up of a sign&#10;&#10;Description generated with high confidence">
            <a:extLst>
              <a:ext uri="{FF2B5EF4-FFF2-40B4-BE49-F238E27FC236}">
                <a16:creationId xmlns:a16="http://schemas.microsoft.com/office/drawing/2014/main" id="{73B39217-099B-4EBE-BB55-AA328D493D12}"/>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8308104" y="4351198"/>
            <a:ext cx="4301721" cy="2419718"/>
          </a:xfrm>
        </p:spPr>
      </p:pic>
    </p:spTree>
    <p:extLst>
      <p:ext uri="{BB962C8B-B14F-4D97-AF65-F5344CB8AC3E}">
        <p14:creationId xmlns:p14="http://schemas.microsoft.com/office/powerpoint/2010/main" val="417115716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FF9900"/>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74328D-70A1-4994-A039-2AB16E6EC06E}"/>
              </a:ext>
            </a:extLst>
          </p:cNvPr>
          <p:cNvSpPr>
            <a:spLocks noGrp="1"/>
          </p:cNvSpPr>
          <p:nvPr>
            <p:ph type="title"/>
          </p:nvPr>
        </p:nvSpPr>
        <p:spPr/>
        <p:txBody>
          <a:bodyPr/>
          <a:lstStyle/>
          <a:p>
            <a:r>
              <a:rPr lang="en-GB" b="1" dirty="0">
                <a:latin typeface="+mn-lt"/>
              </a:rPr>
              <a:t>What does ‘best before’ mean on a food label?</a:t>
            </a:r>
          </a:p>
        </p:txBody>
      </p:sp>
      <p:pic>
        <p:nvPicPr>
          <p:cNvPr id="5" name="Content Placeholder 4" descr="A close up of a sign&#10;&#10;Description generated with high confidence">
            <a:extLst>
              <a:ext uri="{FF2B5EF4-FFF2-40B4-BE49-F238E27FC236}">
                <a16:creationId xmlns:a16="http://schemas.microsoft.com/office/drawing/2014/main" id="{73B39217-099B-4EBE-BB55-AA328D493D12}"/>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8308104" y="4351198"/>
            <a:ext cx="4301721" cy="2419718"/>
          </a:xfrm>
        </p:spPr>
      </p:pic>
      <p:sp>
        <p:nvSpPr>
          <p:cNvPr id="3" name="TextBox 2">
            <a:extLst>
              <a:ext uri="{FF2B5EF4-FFF2-40B4-BE49-F238E27FC236}">
                <a16:creationId xmlns:a16="http://schemas.microsoft.com/office/drawing/2014/main" id="{EC8B2046-8D23-4AA0-8AC9-F4A735A7C2C4}"/>
              </a:ext>
            </a:extLst>
          </p:cNvPr>
          <p:cNvSpPr txBox="1"/>
          <p:nvPr/>
        </p:nvSpPr>
        <p:spPr>
          <a:xfrm>
            <a:off x="838200" y="1925515"/>
            <a:ext cx="8122920" cy="4524315"/>
          </a:xfrm>
          <a:prstGeom prst="rect">
            <a:avLst/>
          </a:prstGeom>
          <a:noFill/>
        </p:spPr>
        <p:txBody>
          <a:bodyPr wrap="square" rtlCol="0">
            <a:spAutoFit/>
          </a:bodyPr>
          <a:lstStyle/>
          <a:p>
            <a:pPr marL="342900" indent="-342900">
              <a:buFont typeface="+mj-lt"/>
              <a:buAutoNum type="alphaUcPeriod"/>
            </a:pPr>
            <a:r>
              <a:rPr lang="en-GB" sz="3600" b="1" dirty="0"/>
              <a:t>   The food will be inedible after that 	date</a:t>
            </a:r>
          </a:p>
          <a:p>
            <a:pPr marL="342900" indent="-342900">
              <a:buFont typeface="+mj-lt"/>
              <a:buAutoNum type="alphaUcPeriod"/>
            </a:pPr>
            <a:r>
              <a:rPr lang="en-GB" sz="3600" b="1" dirty="0"/>
              <a:t>   The food should only be eaten after 	this date</a:t>
            </a:r>
          </a:p>
          <a:p>
            <a:pPr marL="342900" indent="-342900">
              <a:buFont typeface="+mj-lt"/>
              <a:buAutoNum type="alphaUcPeriod"/>
            </a:pPr>
            <a:r>
              <a:rPr lang="en-GB" sz="3600" b="1" dirty="0"/>
              <a:t>   The food is only at its best after this 	date</a:t>
            </a:r>
          </a:p>
          <a:p>
            <a:pPr marL="342900" indent="-342900">
              <a:buFont typeface="+mj-lt"/>
              <a:buAutoNum type="alphaUcPeriod"/>
            </a:pPr>
            <a:r>
              <a:rPr lang="en-GB" sz="3600" b="1" dirty="0"/>
              <a:t>   The food will not be at its best after 	this date</a:t>
            </a:r>
          </a:p>
        </p:txBody>
      </p:sp>
    </p:spTree>
    <p:extLst>
      <p:ext uri="{BB962C8B-B14F-4D97-AF65-F5344CB8AC3E}">
        <p14:creationId xmlns:p14="http://schemas.microsoft.com/office/powerpoint/2010/main" val="11901441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FF9900"/>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74328D-70A1-4994-A039-2AB16E6EC06E}"/>
              </a:ext>
            </a:extLst>
          </p:cNvPr>
          <p:cNvSpPr>
            <a:spLocks noGrp="1"/>
          </p:cNvSpPr>
          <p:nvPr>
            <p:ph type="title"/>
          </p:nvPr>
        </p:nvSpPr>
        <p:spPr/>
        <p:txBody>
          <a:bodyPr/>
          <a:lstStyle/>
          <a:p>
            <a:r>
              <a:rPr lang="en-GB" b="1" dirty="0">
                <a:latin typeface="+mn-lt"/>
              </a:rPr>
              <a:t>What does ‘best before’ mean on a food label?</a:t>
            </a:r>
          </a:p>
        </p:txBody>
      </p:sp>
      <p:pic>
        <p:nvPicPr>
          <p:cNvPr id="5" name="Content Placeholder 4" descr="A close up of a sign&#10;&#10;Description generated with high confidence">
            <a:extLst>
              <a:ext uri="{FF2B5EF4-FFF2-40B4-BE49-F238E27FC236}">
                <a16:creationId xmlns:a16="http://schemas.microsoft.com/office/drawing/2014/main" id="{73B39217-099B-4EBE-BB55-AA328D493D12}"/>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8308104" y="4351198"/>
            <a:ext cx="4301721" cy="2419718"/>
          </a:xfrm>
        </p:spPr>
      </p:pic>
      <p:sp>
        <p:nvSpPr>
          <p:cNvPr id="3" name="TextBox 2">
            <a:extLst>
              <a:ext uri="{FF2B5EF4-FFF2-40B4-BE49-F238E27FC236}">
                <a16:creationId xmlns:a16="http://schemas.microsoft.com/office/drawing/2014/main" id="{EC8B2046-8D23-4AA0-8AC9-F4A735A7C2C4}"/>
              </a:ext>
            </a:extLst>
          </p:cNvPr>
          <p:cNvSpPr txBox="1"/>
          <p:nvPr/>
        </p:nvSpPr>
        <p:spPr>
          <a:xfrm>
            <a:off x="838200" y="1925515"/>
            <a:ext cx="8122920" cy="4524315"/>
          </a:xfrm>
          <a:prstGeom prst="rect">
            <a:avLst/>
          </a:prstGeom>
          <a:noFill/>
        </p:spPr>
        <p:txBody>
          <a:bodyPr wrap="square" rtlCol="0">
            <a:spAutoFit/>
          </a:bodyPr>
          <a:lstStyle/>
          <a:p>
            <a:pPr marR="0" lvl="0" algn="l" defTabSz="914400" rtl="0" eaLnBrk="1" fontAlgn="auto" latinLnBrk="0" hangingPunct="1">
              <a:lnSpc>
                <a:spcPct val="100000"/>
              </a:lnSpc>
              <a:spcBef>
                <a:spcPts val="0"/>
              </a:spcBef>
              <a:spcAft>
                <a:spcPts val="0"/>
              </a:spcAft>
              <a:buClrTx/>
              <a:buSzTx/>
              <a:tabLst/>
              <a:defRPr/>
            </a:pPr>
            <a:r>
              <a:rPr kumimoji="0" lang="en-GB" sz="3600" b="1" i="0" u="none" strike="noStrike" kern="1200" cap="none" spc="0" normalizeH="0" baseline="0" noProof="0" dirty="0">
                <a:ln>
                  <a:noFill/>
                </a:ln>
                <a:solidFill>
                  <a:prstClr val="black"/>
                </a:solidFill>
                <a:effectLst/>
                <a:uLnTx/>
                <a:uFillTx/>
                <a:latin typeface="Calibri" panose="020F0502020204030204"/>
                <a:ea typeface="+mn-ea"/>
                <a:cs typeface="+mn-cs"/>
              </a:rPr>
              <a:t>   </a:t>
            </a:r>
          </a:p>
          <a:p>
            <a:pPr marL="342900" marR="0" lvl="0" indent="-342900" algn="l" defTabSz="914400" rtl="0" eaLnBrk="1" fontAlgn="auto" latinLnBrk="0" hangingPunct="1">
              <a:lnSpc>
                <a:spcPct val="100000"/>
              </a:lnSpc>
              <a:spcBef>
                <a:spcPts val="0"/>
              </a:spcBef>
              <a:spcAft>
                <a:spcPts val="0"/>
              </a:spcAft>
              <a:buClrTx/>
              <a:buSzTx/>
              <a:buFont typeface="+mj-lt"/>
              <a:buAutoNum type="alphaUcPeriod"/>
              <a:tabLst/>
              <a:defRPr/>
            </a:pPr>
            <a:endParaRPr kumimoji="0" lang="en-GB" sz="3600" b="1" i="0" u="none" strike="noStrike" kern="1200" cap="none" spc="0" normalizeH="0" baseline="0" noProof="0" dirty="0">
              <a:ln>
                <a:noFill/>
              </a:ln>
              <a:solidFill>
                <a:prstClr val="black"/>
              </a:solidFill>
              <a:effectLst/>
              <a:uLnTx/>
              <a:uFillTx/>
              <a:latin typeface="Calibri" panose="020F0502020204030204"/>
              <a:ea typeface="+mn-ea"/>
              <a:cs typeface="+mn-cs"/>
            </a:endParaRPr>
          </a:p>
          <a:p>
            <a:pPr marR="0" lvl="0" algn="l" defTabSz="914400" rtl="0" eaLnBrk="1" fontAlgn="auto" latinLnBrk="0" hangingPunct="1">
              <a:lnSpc>
                <a:spcPct val="100000"/>
              </a:lnSpc>
              <a:spcBef>
                <a:spcPts val="0"/>
              </a:spcBef>
              <a:spcAft>
                <a:spcPts val="0"/>
              </a:spcAft>
              <a:buClrTx/>
              <a:buSzTx/>
              <a:tabLst/>
              <a:defRPr/>
            </a:pPr>
            <a:r>
              <a:rPr kumimoji="0" lang="en-GB" sz="3600" b="1" i="0" u="none" strike="noStrike" kern="1200" cap="none" spc="0" normalizeH="0" baseline="0" noProof="0" dirty="0">
                <a:ln>
                  <a:noFill/>
                </a:ln>
                <a:solidFill>
                  <a:prstClr val="black"/>
                </a:solidFill>
                <a:effectLst/>
                <a:uLnTx/>
                <a:uFillTx/>
                <a:latin typeface="Calibri" panose="020F0502020204030204"/>
                <a:ea typeface="+mn-ea"/>
                <a:cs typeface="+mn-cs"/>
              </a:rPr>
              <a:t> 	</a:t>
            </a:r>
          </a:p>
          <a:p>
            <a:pPr marR="0" lvl="0" algn="l" defTabSz="914400" rtl="0" eaLnBrk="1" fontAlgn="auto" latinLnBrk="0" hangingPunct="1">
              <a:lnSpc>
                <a:spcPct val="100000"/>
              </a:lnSpc>
              <a:spcBef>
                <a:spcPts val="0"/>
              </a:spcBef>
              <a:spcAft>
                <a:spcPts val="0"/>
              </a:spcAft>
              <a:buClrTx/>
              <a:buSzTx/>
              <a:tabLst/>
              <a:defRPr/>
            </a:pPr>
            <a:endParaRPr kumimoji="0" lang="en-GB" sz="3600" b="1" i="0" u="none" strike="noStrike" kern="1200" cap="none" spc="0" normalizeH="0" baseline="0" noProof="0" dirty="0">
              <a:ln>
                <a:noFill/>
              </a:ln>
              <a:solidFill>
                <a:prstClr val="black"/>
              </a:solidFill>
              <a:effectLst/>
              <a:uLnTx/>
              <a:uFillTx/>
              <a:latin typeface="Calibri" panose="020F0502020204030204"/>
              <a:ea typeface="+mn-ea"/>
              <a:cs typeface="+mn-cs"/>
            </a:endParaRPr>
          </a:p>
          <a:p>
            <a:pPr marR="0" lvl="0" algn="l" defTabSz="914400" rtl="0" eaLnBrk="1" fontAlgn="auto" latinLnBrk="0" hangingPunct="1">
              <a:lnSpc>
                <a:spcPct val="100000"/>
              </a:lnSpc>
              <a:spcBef>
                <a:spcPts val="0"/>
              </a:spcBef>
              <a:spcAft>
                <a:spcPts val="0"/>
              </a:spcAft>
              <a:buClrTx/>
              <a:buSzTx/>
              <a:tabLst/>
              <a:defRPr/>
            </a:pPr>
            <a:endParaRPr lang="en-GB" sz="3600" b="1" dirty="0">
              <a:solidFill>
                <a:prstClr val="black"/>
              </a:solidFill>
              <a:latin typeface="Calibri" panose="020F0502020204030204"/>
            </a:endParaRPr>
          </a:p>
          <a:p>
            <a:pPr marR="0" lvl="0" algn="l" defTabSz="914400" rtl="0" eaLnBrk="1" fontAlgn="auto" latinLnBrk="0" hangingPunct="1">
              <a:lnSpc>
                <a:spcPct val="100000"/>
              </a:lnSpc>
              <a:spcBef>
                <a:spcPts val="0"/>
              </a:spcBef>
              <a:spcAft>
                <a:spcPts val="0"/>
              </a:spcAft>
              <a:buClrTx/>
              <a:buSzTx/>
              <a:tabLst/>
              <a:defRPr/>
            </a:pPr>
            <a:r>
              <a:rPr kumimoji="0" lang="en-GB" sz="3600" b="1" i="0" u="none" strike="noStrike" kern="1200" cap="none" spc="0" normalizeH="0" baseline="0" noProof="0" dirty="0">
                <a:ln>
                  <a:noFill/>
                </a:ln>
                <a:solidFill>
                  <a:prstClr val="black"/>
                </a:solidFill>
                <a:effectLst/>
                <a:uLnTx/>
                <a:uFillTx/>
                <a:latin typeface="Calibri" panose="020F0502020204030204"/>
                <a:ea typeface="+mn-ea"/>
                <a:cs typeface="+mn-cs"/>
              </a:rPr>
              <a:t> 	</a:t>
            </a:r>
          </a:p>
          <a:p>
            <a:pPr marR="0" lvl="0" algn="l" defTabSz="914400" rtl="0" eaLnBrk="1" fontAlgn="auto" latinLnBrk="0" hangingPunct="1">
              <a:lnSpc>
                <a:spcPct val="100000"/>
              </a:lnSpc>
              <a:spcBef>
                <a:spcPts val="0"/>
              </a:spcBef>
              <a:spcAft>
                <a:spcPts val="0"/>
              </a:spcAft>
              <a:buClrTx/>
              <a:buSzTx/>
              <a:tabLst/>
              <a:defRPr/>
            </a:pPr>
            <a:r>
              <a:rPr kumimoji="0" lang="en-GB" sz="3600" b="1" i="0" u="none" strike="noStrike" kern="1200" cap="none" spc="0" normalizeH="0" baseline="0" noProof="0" dirty="0">
                <a:ln>
                  <a:noFill/>
                </a:ln>
                <a:solidFill>
                  <a:prstClr val="black"/>
                </a:solidFill>
                <a:effectLst/>
                <a:uLnTx/>
                <a:uFillTx/>
                <a:latin typeface="Calibri" panose="020F0502020204030204"/>
                <a:ea typeface="+mn-ea"/>
                <a:cs typeface="+mn-cs"/>
              </a:rPr>
              <a:t>D.   The food will not be at its best after 	this date</a:t>
            </a:r>
          </a:p>
        </p:txBody>
      </p:sp>
    </p:spTree>
    <p:extLst>
      <p:ext uri="{BB962C8B-B14F-4D97-AF65-F5344CB8AC3E}">
        <p14:creationId xmlns:p14="http://schemas.microsoft.com/office/powerpoint/2010/main" val="20768735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1000"/>
                                  </p:stCondLst>
                                  <p:childTnLst>
                                    <p:set>
                                      <p:cBhvr>
                                        <p:cTn id="6"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FF9900"/>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74328D-70A1-4994-A039-2AB16E6EC06E}"/>
              </a:ext>
            </a:extLst>
          </p:cNvPr>
          <p:cNvSpPr>
            <a:spLocks noGrp="1"/>
          </p:cNvSpPr>
          <p:nvPr>
            <p:ph type="title"/>
          </p:nvPr>
        </p:nvSpPr>
        <p:spPr>
          <a:xfrm>
            <a:off x="838200" y="2292402"/>
            <a:ext cx="10515600" cy="1325563"/>
          </a:xfrm>
        </p:spPr>
        <p:txBody>
          <a:bodyPr>
            <a:noAutofit/>
          </a:bodyPr>
          <a:lstStyle/>
          <a:p>
            <a:r>
              <a:rPr lang="en-GB" sz="4800" b="1" dirty="0">
                <a:latin typeface="+mn-lt"/>
              </a:rPr>
              <a:t>Best before date is about quality and not safety. The food will be safe to eat after this date but may not be at its best. Its flavour and texture might not be as good.</a:t>
            </a:r>
          </a:p>
        </p:txBody>
      </p:sp>
      <p:pic>
        <p:nvPicPr>
          <p:cNvPr id="5" name="Content Placeholder 4" descr="A close up of a sign&#10;&#10;Description generated with high confidence">
            <a:extLst>
              <a:ext uri="{FF2B5EF4-FFF2-40B4-BE49-F238E27FC236}">
                <a16:creationId xmlns:a16="http://schemas.microsoft.com/office/drawing/2014/main" id="{73B39217-099B-4EBE-BB55-AA328D493D12}"/>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8308104" y="4351198"/>
            <a:ext cx="4301721" cy="2419718"/>
          </a:xfrm>
        </p:spPr>
      </p:pic>
    </p:spTree>
    <p:extLst>
      <p:ext uri="{BB962C8B-B14F-4D97-AF65-F5344CB8AC3E}">
        <p14:creationId xmlns:p14="http://schemas.microsoft.com/office/powerpoint/2010/main" val="369635116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FF9900"/>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74328D-70A1-4994-A039-2AB16E6EC06E}"/>
              </a:ext>
            </a:extLst>
          </p:cNvPr>
          <p:cNvSpPr>
            <a:spLocks noGrp="1"/>
          </p:cNvSpPr>
          <p:nvPr>
            <p:ph type="title"/>
          </p:nvPr>
        </p:nvSpPr>
        <p:spPr/>
        <p:txBody>
          <a:bodyPr/>
          <a:lstStyle/>
          <a:p>
            <a:r>
              <a:rPr lang="en-GB" b="1" dirty="0">
                <a:latin typeface="+mn-lt"/>
              </a:rPr>
              <a:t>What do all bacteria need to grow?</a:t>
            </a:r>
          </a:p>
        </p:txBody>
      </p:sp>
      <p:pic>
        <p:nvPicPr>
          <p:cNvPr id="5" name="Content Placeholder 4" descr="A close up of a sign&#10;&#10;Description generated with high confidence">
            <a:extLst>
              <a:ext uri="{FF2B5EF4-FFF2-40B4-BE49-F238E27FC236}">
                <a16:creationId xmlns:a16="http://schemas.microsoft.com/office/drawing/2014/main" id="{73B39217-099B-4EBE-BB55-AA328D493D12}"/>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8308104" y="4351198"/>
            <a:ext cx="4301721" cy="2419718"/>
          </a:xfrm>
        </p:spPr>
      </p:pic>
      <p:sp>
        <p:nvSpPr>
          <p:cNvPr id="3" name="TextBox 2">
            <a:extLst>
              <a:ext uri="{FF2B5EF4-FFF2-40B4-BE49-F238E27FC236}">
                <a16:creationId xmlns:a16="http://schemas.microsoft.com/office/drawing/2014/main" id="{4A16F37B-0C24-4626-BF05-8E66D90E4100}"/>
              </a:ext>
            </a:extLst>
          </p:cNvPr>
          <p:cNvSpPr txBox="1"/>
          <p:nvPr/>
        </p:nvSpPr>
        <p:spPr>
          <a:xfrm>
            <a:off x="594360" y="2354580"/>
            <a:ext cx="8389620" cy="2062103"/>
          </a:xfrm>
          <a:prstGeom prst="rect">
            <a:avLst/>
          </a:prstGeom>
          <a:noFill/>
        </p:spPr>
        <p:txBody>
          <a:bodyPr wrap="square" rtlCol="0">
            <a:spAutoFit/>
          </a:bodyPr>
          <a:lstStyle/>
          <a:p>
            <a:pPr marL="342900" indent="-342900">
              <a:buFont typeface="+mj-lt"/>
              <a:buAutoNum type="alphaUcPeriod"/>
            </a:pPr>
            <a:r>
              <a:rPr lang="en-GB" sz="3200" b="1" dirty="0"/>
              <a:t>   Food, moisture, warmth and time</a:t>
            </a:r>
          </a:p>
          <a:p>
            <a:pPr marL="342900" indent="-342900">
              <a:buFont typeface="+mj-lt"/>
              <a:buAutoNum type="alphaUcPeriod"/>
            </a:pPr>
            <a:r>
              <a:rPr lang="en-GB" sz="3200" b="1" dirty="0"/>
              <a:t>   Food, moisture, warmth and oxygen</a:t>
            </a:r>
          </a:p>
          <a:p>
            <a:pPr marL="342900" indent="-342900">
              <a:buFont typeface="+mj-lt"/>
              <a:buAutoNum type="alphaUcPeriod"/>
            </a:pPr>
            <a:r>
              <a:rPr lang="en-GB" sz="3200" b="1" dirty="0"/>
              <a:t>   Food, moisture, warmth and Carbon Dioxide</a:t>
            </a:r>
          </a:p>
          <a:p>
            <a:pPr marL="342900" indent="-342900">
              <a:buFont typeface="+mj-lt"/>
              <a:buAutoNum type="alphaUcPeriod"/>
            </a:pPr>
            <a:r>
              <a:rPr lang="en-GB" sz="3200" b="1" dirty="0"/>
              <a:t>   Food, moisture, warmth and Nitrogen</a:t>
            </a:r>
          </a:p>
        </p:txBody>
      </p:sp>
    </p:spTree>
    <p:extLst>
      <p:ext uri="{BB962C8B-B14F-4D97-AF65-F5344CB8AC3E}">
        <p14:creationId xmlns:p14="http://schemas.microsoft.com/office/powerpoint/2010/main" val="20462640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FF9900"/>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74328D-70A1-4994-A039-2AB16E6EC06E}"/>
              </a:ext>
            </a:extLst>
          </p:cNvPr>
          <p:cNvSpPr>
            <a:spLocks noGrp="1"/>
          </p:cNvSpPr>
          <p:nvPr>
            <p:ph type="title"/>
          </p:nvPr>
        </p:nvSpPr>
        <p:spPr/>
        <p:txBody>
          <a:bodyPr/>
          <a:lstStyle/>
          <a:p>
            <a:r>
              <a:rPr lang="en-GB" b="1" dirty="0">
                <a:latin typeface="+mn-lt"/>
              </a:rPr>
              <a:t>What do all bacteria need to grow?</a:t>
            </a:r>
          </a:p>
        </p:txBody>
      </p:sp>
      <p:pic>
        <p:nvPicPr>
          <p:cNvPr id="5" name="Content Placeholder 4" descr="A close up of a sign&#10;&#10;Description generated with high confidence">
            <a:extLst>
              <a:ext uri="{FF2B5EF4-FFF2-40B4-BE49-F238E27FC236}">
                <a16:creationId xmlns:a16="http://schemas.microsoft.com/office/drawing/2014/main" id="{73B39217-099B-4EBE-BB55-AA328D493D12}"/>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8308104" y="4351198"/>
            <a:ext cx="4301721" cy="2419718"/>
          </a:xfrm>
        </p:spPr>
      </p:pic>
      <p:sp>
        <p:nvSpPr>
          <p:cNvPr id="3" name="TextBox 2">
            <a:extLst>
              <a:ext uri="{FF2B5EF4-FFF2-40B4-BE49-F238E27FC236}">
                <a16:creationId xmlns:a16="http://schemas.microsoft.com/office/drawing/2014/main" id="{4A16F37B-0C24-4626-BF05-8E66D90E4100}"/>
              </a:ext>
            </a:extLst>
          </p:cNvPr>
          <p:cNvSpPr txBox="1"/>
          <p:nvPr/>
        </p:nvSpPr>
        <p:spPr>
          <a:xfrm>
            <a:off x="594360" y="2354580"/>
            <a:ext cx="8389620" cy="584775"/>
          </a:xfrm>
          <a:prstGeom prst="rect">
            <a:avLst/>
          </a:prstGeom>
          <a:no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mj-lt"/>
              <a:buAutoNum type="alphaUcPeriod"/>
              <a:tabLst/>
              <a:defRPr/>
            </a:pPr>
            <a:r>
              <a:rPr kumimoji="0" lang="en-GB" sz="3200" b="1" i="0" u="none" strike="noStrike" kern="1200" cap="none" spc="0" normalizeH="0" baseline="0" noProof="0" dirty="0">
                <a:ln>
                  <a:noFill/>
                </a:ln>
                <a:solidFill>
                  <a:prstClr val="black"/>
                </a:solidFill>
                <a:effectLst/>
                <a:uLnTx/>
                <a:uFillTx/>
                <a:latin typeface="Calibri" panose="020F0502020204030204"/>
                <a:ea typeface="+mn-ea"/>
                <a:cs typeface="+mn-cs"/>
              </a:rPr>
              <a:t>   Food, moisture, warmth and time</a:t>
            </a:r>
          </a:p>
        </p:txBody>
      </p:sp>
    </p:spTree>
    <p:extLst>
      <p:ext uri="{BB962C8B-B14F-4D97-AF65-F5344CB8AC3E}">
        <p14:creationId xmlns:p14="http://schemas.microsoft.com/office/powerpoint/2010/main" val="9276858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100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FF9900"/>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74328D-70A1-4994-A039-2AB16E6EC06E}"/>
              </a:ext>
            </a:extLst>
          </p:cNvPr>
          <p:cNvSpPr>
            <a:spLocks noGrp="1"/>
          </p:cNvSpPr>
          <p:nvPr>
            <p:ph type="title"/>
          </p:nvPr>
        </p:nvSpPr>
        <p:spPr>
          <a:xfrm>
            <a:off x="838200" y="2123594"/>
            <a:ext cx="10515600" cy="1325563"/>
          </a:xfrm>
        </p:spPr>
        <p:txBody>
          <a:bodyPr>
            <a:noAutofit/>
          </a:bodyPr>
          <a:lstStyle/>
          <a:p>
            <a:r>
              <a:rPr lang="en-GB" sz="4800" b="1" dirty="0">
                <a:latin typeface="+mn-lt"/>
              </a:rPr>
              <a:t>Some foods, (e.g. chicken, fish and ham), are rich in nutrients and contain lots of moisture that provide excellent conditions for bacterial growth if kept in warm conditions.</a:t>
            </a:r>
          </a:p>
        </p:txBody>
      </p:sp>
      <p:pic>
        <p:nvPicPr>
          <p:cNvPr id="5" name="Content Placeholder 4" descr="A close up of a sign&#10;&#10;Description generated with high confidence">
            <a:extLst>
              <a:ext uri="{FF2B5EF4-FFF2-40B4-BE49-F238E27FC236}">
                <a16:creationId xmlns:a16="http://schemas.microsoft.com/office/drawing/2014/main" id="{73B39217-099B-4EBE-BB55-AA328D493D12}"/>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8308104" y="4351198"/>
            <a:ext cx="4301721" cy="2419718"/>
          </a:xfrm>
        </p:spPr>
      </p:pic>
    </p:spTree>
    <p:extLst>
      <p:ext uri="{BB962C8B-B14F-4D97-AF65-F5344CB8AC3E}">
        <p14:creationId xmlns:p14="http://schemas.microsoft.com/office/powerpoint/2010/main" val="14675123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FF9900"/>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74328D-70A1-4994-A039-2AB16E6EC06E}"/>
              </a:ext>
            </a:extLst>
          </p:cNvPr>
          <p:cNvSpPr>
            <a:spLocks noGrp="1"/>
          </p:cNvSpPr>
          <p:nvPr>
            <p:ph type="title"/>
          </p:nvPr>
        </p:nvSpPr>
        <p:spPr/>
        <p:txBody>
          <a:bodyPr>
            <a:normAutofit fontScale="90000"/>
          </a:bodyPr>
          <a:lstStyle/>
          <a:p>
            <a:r>
              <a:rPr lang="en-GB" b="1" dirty="0">
                <a:latin typeface="+mn-lt"/>
              </a:rPr>
              <a:t>Which foods need to be handled most carefully to avoid spreading bacteria to other foods?</a:t>
            </a:r>
          </a:p>
        </p:txBody>
      </p:sp>
      <p:pic>
        <p:nvPicPr>
          <p:cNvPr id="5" name="Content Placeholder 4" descr="A close up of a sign&#10;&#10;Description generated with high confidence">
            <a:extLst>
              <a:ext uri="{FF2B5EF4-FFF2-40B4-BE49-F238E27FC236}">
                <a16:creationId xmlns:a16="http://schemas.microsoft.com/office/drawing/2014/main" id="{73B39217-099B-4EBE-BB55-AA328D493D12}"/>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8308104" y="4351198"/>
            <a:ext cx="4301721" cy="2419718"/>
          </a:xfrm>
        </p:spPr>
      </p:pic>
      <p:sp>
        <p:nvSpPr>
          <p:cNvPr id="3" name="TextBox 2">
            <a:extLst>
              <a:ext uri="{FF2B5EF4-FFF2-40B4-BE49-F238E27FC236}">
                <a16:creationId xmlns:a16="http://schemas.microsoft.com/office/drawing/2014/main" id="{B1A0269E-DC61-4570-9AD9-2B7BC41C79EA}"/>
              </a:ext>
            </a:extLst>
          </p:cNvPr>
          <p:cNvSpPr txBox="1"/>
          <p:nvPr/>
        </p:nvSpPr>
        <p:spPr>
          <a:xfrm>
            <a:off x="838200" y="2560320"/>
            <a:ext cx="8145780" cy="2862322"/>
          </a:xfrm>
          <a:prstGeom prst="rect">
            <a:avLst/>
          </a:prstGeom>
          <a:noFill/>
        </p:spPr>
        <p:txBody>
          <a:bodyPr wrap="square" rtlCol="0">
            <a:spAutoFit/>
          </a:bodyPr>
          <a:lstStyle/>
          <a:p>
            <a:pPr marL="342900" indent="-342900">
              <a:buFont typeface="+mj-lt"/>
              <a:buAutoNum type="alphaUcPeriod"/>
            </a:pPr>
            <a:r>
              <a:rPr lang="en-GB" sz="3600" b="1" dirty="0"/>
              <a:t>   Raw foods, (raw meat, raw fish, loose 	vegetables with soil on and eggs).</a:t>
            </a:r>
          </a:p>
          <a:p>
            <a:pPr marL="342900" indent="-342900">
              <a:buFont typeface="+mj-lt"/>
              <a:buAutoNum type="alphaUcPeriod"/>
            </a:pPr>
            <a:r>
              <a:rPr lang="en-GB" sz="3600" b="1" dirty="0"/>
              <a:t>   Cooked foods</a:t>
            </a:r>
          </a:p>
          <a:p>
            <a:pPr marL="342900" indent="-342900">
              <a:buFont typeface="+mj-lt"/>
              <a:buAutoNum type="alphaUcPeriod"/>
            </a:pPr>
            <a:r>
              <a:rPr lang="en-GB" sz="3600" b="1" dirty="0"/>
              <a:t>   Canned foods</a:t>
            </a:r>
          </a:p>
          <a:p>
            <a:pPr marL="342900" indent="-342900">
              <a:buFont typeface="+mj-lt"/>
              <a:buAutoNum type="alphaUcPeriod"/>
            </a:pPr>
            <a:r>
              <a:rPr lang="en-GB" sz="3600" b="1" dirty="0"/>
              <a:t>   Dried foods</a:t>
            </a:r>
          </a:p>
        </p:txBody>
      </p:sp>
    </p:spTree>
    <p:extLst>
      <p:ext uri="{BB962C8B-B14F-4D97-AF65-F5344CB8AC3E}">
        <p14:creationId xmlns:p14="http://schemas.microsoft.com/office/powerpoint/2010/main" val="14530912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FF9900"/>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74328D-70A1-4994-A039-2AB16E6EC06E}"/>
              </a:ext>
            </a:extLst>
          </p:cNvPr>
          <p:cNvSpPr>
            <a:spLocks noGrp="1"/>
          </p:cNvSpPr>
          <p:nvPr>
            <p:ph type="title"/>
          </p:nvPr>
        </p:nvSpPr>
        <p:spPr/>
        <p:txBody>
          <a:bodyPr>
            <a:normAutofit fontScale="90000"/>
          </a:bodyPr>
          <a:lstStyle/>
          <a:p>
            <a:r>
              <a:rPr lang="en-GB" b="1" dirty="0">
                <a:latin typeface="+mn-lt"/>
              </a:rPr>
              <a:t>Which foods need to be handled most carefully to avoid spreading bacteria to other foods?</a:t>
            </a:r>
          </a:p>
        </p:txBody>
      </p:sp>
      <p:pic>
        <p:nvPicPr>
          <p:cNvPr id="5" name="Content Placeholder 4" descr="A close up of a sign&#10;&#10;Description generated with high confidence">
            <a:extLst>
              <a:ext uri="{FF2B5EF4-FFF2-40B4-BE49-F238E27FC236}">
                <a16:creationId xmlns:a16="http://schemas.microsoft.com/office/drawing/2014/main" id="{73B39217-099B-4EBE-BB55-AA328D493D12}"/>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8308104" y="4351198"/>
            <a:ext cx="4301721" cy="2419718"/>
          </a:xfrm>
        </p:spPr>
      </p:pic>
      <p:sp>
        <p:nvSpPr>
          <p:cNvPr id="3" name="TextBox 2">
            <a:extLst>
              <a:ext uri="{FF2B5EF4-FFF2-40B4-BE49-F238E27FC236}">
                <a16:creationId xmlns:a16="http://schemas.microsoft.com/office/drawing/2014/main" id="{B1A0269E-DC61-4570-9AD9-2B7BC41C79EA}"/>
              </a:ext>
            </a:extLst>
          </p:cNvPr>
          <p:cNvSpPr txBox="1"/>
          <p:nvPr/>
        </p:nvSpPr>
        <p:spPr>
          <a:xfrm>
            <a:off x="838200" y="2560320"/>
            <a:ext cx="8145780" cy="1200329"/>
          </a:xfrm>
          <a:prstGeom prst="rect">
            <a:avLst/>
          </a:prstGeom>
          <a:no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mj-lt"/>
              <a:buAutoNum type="alphaUcPeriod"/>
              <a:tabLst/>
              <a:defRPr/>
            </a:pPr>
            <a:r>
              <a:rPr kumimoji="0" lang="en-GB" sz="3600" b="1" i="0" u="none" strike="noStrike" kern="1200" cap="none" spc="0" normalizeH="0" baseline="0" noProof="0" dirty="0">
                <a:ln>
                  <a:noFill/>
                </a:ln>
                <a:solidFill>
                  <a:prstClr val="black"/>
                </a:solidFill>
                <a:effectLst/>
                <a:uLnTx/>
                <a:uFillTx/>
                <a:latin typeface="Calibri" panose="020F0502020204030204"/>
                <a:ea typeface="+mn-ea"/>
                <a:cs typeface="+mn-cs"/>
              </a:rPr>
              <a:t>   Raw foods, (raw meat, raw fish, loose 	vegetables with soil on and eggs).</a:t>
            </a:r>
          </a:p>
        </p:txBody>
      </p:sp>
    </p:spTree>
    <p:extLst>
      <p:ext uri="{BB962C8B-B14F-4D97-AF65-F5344CB8AC3E}">
        <p14:creationId xmlns:p14="http://schemas.microsoft.com/office/powerpoint/2010/main" val="25420121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100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rgbClr val="FF9900"/>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74328D-70A1-4994-A039-2AB16E6EC06E}"/>
              </a:ext>
            </a:extLst>
          </p:cNvPr>
          <p:cNvSpPr>
            <a:spLocks noGrp="1"/>
          </p:cNvSpPr>
          <p:nvPr>
            <p:ph type="title"/>
          </p:nvPr>
        </p:nvSpPr>
        <p:spPr>
          <a:xfrm>
            <a:off x="838200" y="2419011"/>
            <a:ext cx="10515600" cy="1325563"/>
          </a:xfrm>
        </p:spPr>
        <p:txBody>
          <a:bodyPr>
            <a:noAutofit/>
          </a:bodyPr>
          <a:lstStyle/>
          <a:p>
            <a:r>
              <a:rPr lang="en-GB" sz="4800" b="1" dirty="0">
                <a:latin typeface="+mn-lt"/>
              </a:rPr>
              <a:t>Raw foods, (raw meat, raw fish, loose vegetables with soil on and eggs), contain bacteria that cause food poisoning.</a:t>
            </a:r>
          </a:p>
        </p:txBody>
      </p:sp>
      <p:pic>
        <p:nvPicPr>
          <p:cNvPr id="5" name="Content Placeholder 4" descr="A close up of a sign&#10;&#10;Description generated with high confidence">
            <a:extLst>
              <a:ext uri="{FF2B5EF4-FFF2-40B4-BE49-F238E27FC236}">
                <a16:creationId xmlns:a16="http://schemas.microsoft.com/office/drawing/2014/main" id="{73B39217-099B-4EBE-BB55-AA328D493D12}"/>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8308104" y="4351198"/>
            <a:ext cx="4301721" cy="2419718"/>
          </a:xfrm>
        </p:spPr>
      </p:pic>
    </p:spTree>
    <p:extLst>
      <p:ext uri="{BB962C8B-B14F-4D97-AF65-F5344CB8AC3E}">
        <p14:creationId xmlns:p14="http://schemas.microsoft.com/office/powerpoint/2010/main" val="72013890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FF9900"/>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74328D-70A1-4994-A039-2AB16E6EC06E}"/>
              </a:ext>
            </a:extLst>
          </p:cNvPr>
          <p:cNvSpPr>
            <a:spLocks noGrp="1"/>
          </p:cNvSpPr>
          <p:nvPr>
            <p:ph type="title"/>
          </p:nvPr>
        </p:nvSpPr>
        <p:spPr/>
        <p:txBody>
          <a:bodyPr/>
          <a:lstStyle/>
          <a:p>
            <a:r>
              <a:rPr lang="en-GB" b="1" dirty="0">
                <a:latin typeface="+mn-lt"/>
              </a:rPr>
              <a:t>What is the best way to dry your hands?</a:t>
            </a:r>
          </a:p>
        </p:txBody>
      </p:sp>
      <p:pic>
        <p:nvPicPr>
          <p:cNvPr id="5" name="Content Placeholder 4" descr="A close up of a sign&#10;&#10;Description generated with high confidence">
            <a:extLst>
              <a:ext uri="{FF2B5EF4-FFF2-40B4-BE49-F238E27FC236}">
                <a16:creationId xmlns:a16="http://schemas.microsoft.com/office/drawing/2014/main" id="{73B39217-099B-4EBE-BB55-AA328D493D12}"/>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8308104" y="4351198"/>
            <a:ext cx="4301721" cy="2419718"/>
          </a:xfrm>
        </p:spPr>
      </p:pic>
      <p:sp>
        <p:nvSpPr>
          <p:cNvPr id="3" name="TextBox 2">
            <a:extLst>
              <a:ext uri="{FF2B5EF4-FFF2-40B4-BE49-F238E27FC236}">
                <a16:creationId xmlns:a16="http://schemas.microsoft.com/office/drawing/2014/main" id="{F9F16D89-D8EA-43D8-9BEC-4EBD44CE62CE}"/>
              </a:ext>
            </a:extLst>
          </p:cNvPr>
          <p:cNvSpPr txBox="1"/>
          <p:nvPr/>
        </p:nvSpPr>
        <p:spPr>
          <a:xfrm>
            <a:off x="838199" y="2377440"/>
            <a:ext cx="8826305" cy="2800767"/>
          </a:xfrm>
          <a:prstGeom prst="rect">
            <a:avLst/>
          </a:prstGeom>
          <a:noFill/>
        </p:spPr>
        <p:txBody>
          <a:bodyPr wrap="square" rtlCol="0">
            <a:spAutoFit/>
          </a:bodyPr>
          <a:lstStyle/>
          <a:p>
            <a:pPr marL="342900" indent="-342900">
              <a:buFont typeface="+mj-lt"/>
              <a:buAutoNum type="alphaUcPeriod"/>
            </a:pPr>
            <a:r>
              <a:rPr lang="en-GB" sz="4400" b="1" dirty="0"/>
              <a:t>   With a disposable paper towel</a:t>
            </a:r>
          </a:p>
          <a:p>
            <a:pPr marL="342900" indent="-342900">
              <a:buFont typeface="+mj-lt"/>
              <a:buAutoNum type="alphaUcPeriod"/>
            </a:pPr>
            <a:r>
              <a:rPr lang="en-GB" sz="4400" b="1" dirty="0"/>
              <a:t>   With a tea towel</a:t>
            </a:r>
          </a:p>
          <a:p>
            <a:pPr marL="342900" indent="-342900">
              <a:buFont typeface="+mj-lt"/>
              <a:buAutoNum type="alphaUcPeriod"/>
            </a:pPr>
            <a:r>
              <a:rPr lang="en-GB" sz="4400" b="1" dirty="0"/>
              <a:t>   On your jumper</a:t>
            </a:r>
          </a:p>
          <a:p>
            <a:pPr marL="342900" indent="-342900">
              <a:buFont typeface="+mj-lt"/>
              <a:buAutoNum type="alphaUcPeriod"/>
            </a:pPr>
            <a:r>
              <a:rPr lang="en-GB" sz="4400" b="1" dirty="0"/>
              <a:t>   On your apron</a:t>
            </a:r>
          </a:p>
        </p:txBody>
      </p:sp>
    </p:spTree>
    <p:extLst>
      <p:ext uri="{BB962C8B-B14F-4D97-AF65-F5344CB8AC3E}">
        <p14:creationId xmlns:p14="http://schemas.microsoft.com/office/powerpoint/2010/main" val="23562929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rgbClr val="FF9900"/>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74328D-70A1-4994-A039-2AB16E6EC06E}"/>
              </a:ext>
            </a:extLst>
          </p:cNvPr>
          <p:cNvSpPr>
            <a:spLocks noGrp="1"/>
          </p:cNvSpPr>
          <p:nvPr>
            <p:ph type="title"/>
          </p:nvPr>
        </p:nvSpPr>
        <p:spPr/>
        <p:txBody>
          <a:bodyPr/>
          <a:lstStyle/>
          <a:p>
            <a:r>
              <a:rPr lang="en-GB" b="1" dirty="0">
                <a:latin typeface="+mn-lt"/>
              </a:rPr>
              <a:t>What are the storage instructions on the packet for?</a:t>
            </a:r>
          </a:p>
        </p:txBody>
      </p:sp>
      <p:pic>
        <p:nvPicPr>
          <p:cNvPr id="5" name="Content Placeholder 4" descr="A close up of a sign&#10;&#10;Description generated with high confidence">
            <a:extLst>
              <a:ext uri="{FF2B5EF4-FFF2-40B4-BE49-F238E27FC236}">
                <a16:creationId xmlns:a16="http://schemas.microsoft.com/office/drawing/2014/main" id="{73B39217-099B-4EBE-BB55-AA328D493D12}"/>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8308104" y="4351198"/>
            <a:ext cx="4301721" cy="2419718"/>
          </a:xfrm>
        </p:spPr>
      </p:pic>
      <p:sp>
        <p:nvSpPr>
          <p:cNvPr id="3" name="TextBox 2">
            <a:extLst>
              <a:ext uri="{FF2B5EF4-FFF2-40B4-BE49-F238E27FC236}">
                <a16:creationId xmlns:a16="http://schemas.microsoft.com/office/drawing/2014/main" id="{9FFF5298-6612-4ABF-B882-5DD2B81A40B0}"/>
              </a:ext>
            </a:extLst>
          </p:cNvPr>
          <p:cNvSpPr txBox="1"/>
          <p:nvPr/>
        </p:nvSpPr>
        <p:spPr>
          <a:xfrm>
            <a:off x="838200" y="2194560"/>
            <a:ext cx="8145780" cy="2862322"/>
          </a:xfrm>
          <a:prstGeom prst="rect">
            <a:avLst/>
          </a:prstGeom>
          <a:noFill/>
        </p:spPr>
        <p:txBody>
          <a:bodyPr wrap="square" rtlCol="0">
            <a:spAutoFit/>
          </a:bodyPr>
          <a:lstStyle/>
          <a:p>
            <a:pPr marL="342900" indent="-342900">
              <a:buFont typeface="+mj-lt"/>
              <a:buAutoNum type="alphaUcPeriod"/>
            </a:pPr>
            <a:r>
              <a:rPr lang="en-GB" sz="3600" b="1" dirty="0"/>
              <a:t>   They don’t mean anything</a:t>
            </a:r>
          </a:p>
          <a:p>
            <a:pPr marL="342900" indent="-342900">
              <a:buFont typeface="+mj-lt"/>
              <a:buAutoNum type="alphaUcPeriod"/>
            </a:pPr>
            <a:r>
              <a:rPr lang="en-GB" sz="3600" b="1" dirty="0"/>
              <a:t>   To tell you the safest method to store 	your food</a:t>
            </a:r>
          </a:p>
          <a:p>
            <a:pPr marL="342900" indent="-342900">
              <a:buFont typeface="+mj-lt"/>
              <a:buAutoNum type="alphaUcPeriod"/>
            </a:pPr>
            <a:r>
              <a:rPr lang="en-GB" sz="3600" b="1" dirty="0"/>
              <a:t>   To make the packet look pretty</a:t>
            </a:r>
          </a:p>
          <a:p>
            <a:pPr marL="342900" indent="-342900">
              <a:buFont typeface="+mj-lt"/>
              <a:buAutoNum type="alphaUcPeriod"/>
            </a:pPr>
            <a:r>
              <a:rPr lang="en-GB" sz="3600" b="1" dirty="0"/>
              <a:t>   To tell you how to cook your food</a:t>
            </a:r>
          </a:p>
        </p:txBody>
      </p:sp>
    </p:spTree>
    <p:extLst>
      <p:ext uri="{BB962C8B-B14F-4D97-AF65-F5344CB8AC3E}">
        <p14:creationId xmlns:p14="http://schemas.microsoft.com/office/powerpoint/2010/main" val="29826569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rgbClr val="FF9900"/>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74328D-70A1-4994-A039-2AB16E6EC06E}"/>
              </a:ext>
            </a:extLst>
          </p:cNvPr>
          <p:cNvSpPr>
            <a:spLocks noGrp="1"/>
          </p:cNvSpPr>
          <p:nvPr>
            <p:ph type="title"/>
          </p:nvPr>
        </p:nvSpPr>
        <p:spPr/>
        <p:txBody>
          <a:bodyPr/>
          <a:lstStyle/>
          <a:p>
            <a:r>
              <a:rPr lang="en-GB" b="1" dirty="0">
                <a:latin typeface="+mn-lt"/>
              </a:rPr>
              <a:t>What are the storage instructions on the packet for?</a:t>
            </a:r>
          </a:p>
        </p:txBody>
      </p:sp>
      <p:pic>
        <p:nvPicPr>
          <p:cNvPr id="5" name="Content Placeholder 4" descr="A close up of a sign&#10;&#10;Description generated with high confidence">
            <a:extLst>
              <a:ext uri="{FF2B5EF4-FFF2-40B4-BE49-F238E27FC236}">
                <a16:creationId xmlns:a16="http://schemas.microsoft.com/office/drawing/2014/main" id="{73B39217-099B-4EBE-BB55-AA328D493D12}"/>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8308104" y="4351198"/>
            <a:ext cx="4301721" cy="2419718"/>
          </a:xfrm>
        </p:spPr>
      </p:pic>
      <p:sp>
        <p:nvSpPr>
          <p:cNvPr id="3" name="TextBox 2">
            <a:extLst>
              <a:ext uri="{FF2B5EF4-FFF2-40B4-BE49-F238E27FC236}">
                <a16:creationId xmlns:a16="http://schemas.microsoft.com/office/drawing/2014/main" id="{9FFF5298-6612-4ABF-B882-5DD2B81A40B0}"/>
              </a:ext>
            </a:extLst>
          </p:cNvPr>
          <p:cNvSpPr txBox="1"/>
          <p:nvPr/>
        </p:nvSpPr>
        <p:spPr>
          <a:xfrm>
            <a:off x="838200" y="2194560"/>
            <a:ext cx="8145780" cy="2862322"/>
          </a:xfrm>
          <a:prstGeom prst="rect">
            <a:avLst/>
          </a:prstGeom>
          <a:no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mj-lt"/>
              <a:buAutoNum type="alphaUcPeriod"/>
              <a:tabLst/>
              <a:defRPr/>
            </a:pPr>
            <a:endParaRPr kumimoji="0" lang="en-GB" sz="3600" b="1" i="0" u="none" strike="noStrike" kern="1200" cap="none" spc="0" normalizeH="0" baseline="0" noProof="0" dirty="0">
              <a:ln>
                <a:noFill/>
              </a:ln>
              <a:solidFill>
                <a:prstClr val="black"/>
              </a:solidFill>
              <a:effectLst/>
              <a:uLnTx/>
              <a:uFillTx/>
              <a:latin typeface="Calibri" panose="020F0502020204030204"/>
              <a:ea typeface="+mn-ea"/>
              <a:cs typeface="+mn-cs"/>
            </a:endParaRPr>
          </a:p>
          <a:p>
            <a:pPr marR="0" lvl="0" algn="l" defTabSz="914400" rtl="0" eaLnBrk="1" fontAlgn="auto" latinLnBrk="0" hangingPunct="1">
              <a:lnSpc>
                <a:spcPct val="100000"/>
              </a:lnSpc>
              <a:spcBef>
                <a:spcPts val="0"/>
              </a:spcBef>
              <a:spcAft>
                <a:spcPts val="0"/>
              </a:spcAft>
              <a:buClrTx/>
              <a:buSzTx/>
              <a:tabLst/>
              <a:defRPr/>
            </a:pPr>
            <a:r>
              <a:rPr lang="en-GB" sz="3600" b="1" dirty="0">
                <a:solidFill>
                  <a:prstClr val="black"/>
                </a:solidFill>
                <a:latin typeface="Calibri" panose="020F0502020204030204"/>
              </a:rPr>
              <a:t>B.</a:t>
            </a:r>
            <a:r>
              <a:rPr kumimoji="0" lang="en-GB" sz="3600" b="1" i="0" u="none" strike="noStrike" kern="1200" cap="none" spc="0" normalizeH="0" baseline="0" noProof="0" dirty="0">
                <a:ln>
                  <a:noFill/>
                </a:ln>
                <a:solidFill>
                  <a:prstClr val="black"/>
                </a:solidFill>
                <a:effectLst/>
                <a:uLnTx/>
                <a:uFillTx/>
                <a:latin typeface="Calibri" panose="020F0502020204030204"/>
                <a:ea typeface="+mn-ea"/>
                <a:cs typeface="+mn-cs"/>
              </a:rPr>
              <a:t>   To tell you the safest method to store 	your food</a:t>
            </a:r>
          </a:p>
          <a:p>
            <a:pPr marL="342900" marR="0" lvl="0" indent="-342900" algn="l" defTabSz="914400" rtl="0" eaLnBrk="1" fontAlgn="auto" latinLnBrk="0" hangingPunct="1">
              <a:lnSpc>
                <a:spcPct val="100000"/>
              </a:lnSpc>
              <a:spcBef>
                <a:spcPts val="0"/>
              </a:spcBef>
              <a:spcAft>
                <a:spcPts val="0"/>
              </a:spcAft>
              <a:buClrTx/>
              <a:buSzTx/>
              <a:buFont typeface="+mj-lt"/>
              <a:buAutoNum type="alphaUcPeriod"/>
              <a:tabLst/>
              <a:defRPr/>
            </a:pPr>
            <a:endParaRPr kumimoji="0" lang="en-GB" sz="3600" b="1" i="0" u="none" strike="noStrike" kern="1200" cap="none" spc="0" normalizeH="0" baseline="0" noProof="0" dirty="0">
              <a:ln>
                <a:noFill/>
              </a:ln>
              <a:solidFill>
                <a:prstClr val="black"/>
              </a:solidFill>
              <a:effectLst/>
              <a:uLnTx/>
              <a:uFillTx/>
              <a:latin typeface="Calibri" panose="020F0502020204030204"/>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mj-lt"/>
              <a:buAutoNum type="alphaUcPeriod"/>
              <a:tabLst/>
              <a:defRPr/>
            </a:pPr>
            <a:endParaRPr kumimoji="0" lang="en-GB" sz="3600" b="1"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2493601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100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rgbClr val="FF9900"/>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74328D-70A1-4994-A039-2AB16E6EC06E}"/>
              </a:ext>
            </a:extLst>
          </p:cNvPr>
          <p:cNvSpPr>
            <a:spLocks noGrp="1"/>
          </p:cNvSpPr>
          <p:nvPr>
            <p:ph type="title"/>
          </p:nvPr>
        </p:nvSpPr>
        <p:spPr>
          <a:xfrm>
            <a:off x="838200" y="2461209"/>
            <a:ext cx="10515600" cy="1325563"/>
          </a:xfrm>
        </p:spPr>
        <p:txBody>
          <a:bodyPr>
            <a:noAutofit/>
          </a:bodyPr>
          <a:lstStyle/>
          <a:p>
            <a:r>
              <a:rPr lang="en-GB" sz="4800" b="1" dirty="0">
                <a:latin typeface="+mn-lt"/>
              </a:rPr>
              <a:t>Most food items have a label which tells you the safest place to store the product, (e.g. fridge, cupboard, freezer).</a:t>
            </a:r>
          </a:p>
        </p:txBody>
      </p:sp>
      <p:pic>
        <p:nvPicPr>
          <p:cNvPr id="5" name="Content Placeholder 4" descr="A close up of a sign&#10;&#10;Description generated with high confidence">
            <a:extLst>
              <a:ext uri="{FF2B5EF4-FFF2-40B4-BE49-F238E27FC236}">
                <a16:creationId xmlns:a16="http://schemas.microsoft.com/office/drawing/2014/main" id="{73B39217-099B-4EBE-BB55-AA328D493D12}"/>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8308104" y="4351198"/>
            <a:ext cx="4301721" cy="2419718"/>
          </a:xfrm>
        </p:spPr>
      </p:pic>
    </p:spTree>
    <p:extLst>
      <p:ext uri="{BB962C8B-B14F-4D97-AF65-F5344CB8AC3E}">
        <p14:creationId xmlns:p14="http://schemas.microsoft.com/office/powerpoint/2010/main" val="301178645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solidFill>
          <a:srgbClr val="FF9900"/>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74328D-70A1-4994-A039-2AB16E6EC06E}"/>
              </a:ext>
            </a:extLst>
          </p:cNvPr>
          <p:cNvSpPr>
            <a:spLocks noGrp="1"/>
          </p:cNvSpPr>
          <p:nvPr>
            <p:ph type="title"/>
          </p:nvPr>
        </p:nvSpPr>
        <p:spPr/>
        <p:txBody>
          <a:bodyPr/>
          <a:lstStyle/>
          <a:p>
            <a:r>
              <a:rPr lang="en-GB" b="1" dirty="0">
                <a:latin typeface="+mn-lt"/>
              </a:rPr>
              <a:t>What should you do with leftover cooked food?</a:t>
            </a:r>
          </a:p>
        </p:txBody>
      </p:sp>
      <p:pic>
        <p:nvPicPr>
          <p:cNvPr id="5" name="Content Placeholder 4" descr="A close up of a sign&#10;&#10;Description generated with high confidence">
            <a:extLst>
              <a:ext uri="{FF2B5EF4-FFF2-40B4-BE49-F238E27FC236}">
                <a16:creationId xmlns:a16="http://schemas.microsoft.com/office/drawing/2014/main" id="{73B39217-099B-4EBE-BB55-AA328D493D12}"/>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8308104" y="4351198"/>
            <a:ext cx="4301721" cy="2419718"/>
          </a:xfrm>
        </p:spPr>
      </p:pic>
      <p:sp>
        <p:nvSpPr>
          <p:cNvPr id="3" name="TextBox 2">
            <a:extLst>
              <a:ext uri="{FF2B5EF4-FFF2-40B4-BE49-F238E27FC236}">
                <a16:creationId xmlns:a16="http://schemas.microsoft.com/office/drawing/2014/main" id="{62B22C7F-12FF-4012-8DBF-E8E09028C81D}"/>
              </a:ext>
            </a:extLst>
          </p:cNvPr>
          <p:cNvSpPr txBox="1"/>
          <p:nvPr/>
        </p:nvSpPr>
        <p:spPr>
          <a:xfrm>
            <a:off x="838200" y="2766060"/>
            <a:ext cx="8351520" cy="2554545"/>
          </a:xfrm>
          <a:prstGeom prst="rect">
            <a:avLst/>
          </a:prstGeom>
          <a:noFill/>
        </p:spPr>
        <p:txBody>
          <a:bodyPr wrap="square" rtlCol="0">
            <a:spAutoFit/>
          </a:bodyPr>
          <a:lstStyle/>
          <a:p>
            <a:pPr marL="342900" indent="-342900">
              <a:buFont typeface="+mj-lt"/>
              <a:buAutoNum type="alphaUcPeriod"/>
            </a:pPr>
            <a:r>
              <a:rPr lang="en-GB" sz="3200" b="1" dirty="0"/>
              <a:t>   Cool quickly, cover and refrigerate. Then eat 	within 2 days</a:t>
            </a:r>
          </a:p>
          <a:p>
            <a:pPr marL="342900" indent="-342900">
              <a:buFont typeface="+mj-lt"/>
              <a:buAutoNum type="alphaUcPeriod"/>
            </a:pPr>
            <a:r>
              <a:rPr lang="en-GB" sz="3200" b="1" dirty="0"/>
              <a:t>   Eat 1 week later</a:t>
            </a:r>
          </a:p>
          <a:p>
            <a:pPr marL="342900" indent="-342900">
              <a:buFont typeface="+mj-lt"/>
              <a:buAutoNum type="alphaUcPeriod"/>
            </a:pPr>
            <a:r>
              <a:rPr lang="en-GB" sz="3200" b="1" dirty="0"/>
              <a:t>   Throw them straight away</a:t>
            </a:r>
          </a:p>
          <a:p>
            <a:pPr marL="342900" indent="-342900">
              <a:buFont typeface="+mj-lt"/>
              <a:buAutoNum type="alphaUcPeriod"/>
            </a:pPr>
            <a:r>
              <a:rPr lang="en-GB" sz="3200" b="1" dirty="0"/>
              <a:t>   Leave then sitting out on the counter</a:t>
            </a:r>
          </a:p>
        </p:txBody>
      </p:sp>
    </p:spTree>
    <p:extLst>
      <p:ext uri="{BB962C8B-B14F-4D97-AF65-F5344CB8AC3E}">
        <p14:creationId xmlns:p14="http://schemas.microsoft.com/office/powerpoint/2010/main" val="19112158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4.xml><?xml version="1.0" encoding="utf-8"?>
<p:sld xmlns:a="http://schemas.openxmlformats.org/drawingml/2006/main" xmlns:r="http://schemas.openxmlformats.org/officeDocument/2006/relationships" xmlns:p="http://schemas.openxmlformats.org/presentationml/2006/main">
  <p:cSld>
    <p:bg>
      <p:bgPr>
        <a:solidFill>
          <a:srgbClr val="FF9900"/>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74328D-70A1-4994-A039-2AB16E6EC06E}"/>
              </a:ext>
            </a:extLst>
          </p:cNvPr>
          <p:cNvSpPr>
            <a:spLocks noGrp="1"/>
          </p:cNvSpPr>
          <p:nvPr>
            <p:ph type="title"/>
          </p:nvPr>
        </p:nvSpPr>
        <p:spPr/>
        <p:txBody>
          <a:bodyPr/>
          <a:lstStyle/>
          <a:p>
            <a:r>
              <a:rPr lang="en-GB" b="1" dirty="0">
                <a:latin typeface="+mn-lt"/>
              </a:rPr>
              <a:t>What should you do with leftover cooked food?</a:t>
            </a:r>
          </a:p>
        </p:txBody>
      </p:sp>
      <p:pic>
        <p:nvPicPr>
          <p:cNvPr id="5" name="Content Placeholder 4" descr="A close up of a sign&#10;&#10;Description generated with high confidence">
            <a:extLst>
              <a:ext uri="{FF2B5EF4-FFF2-40B4-BE49-F238E27FC236}">
                <a16:creationId xmlns:a16="http://schemas.microsoft.com/office/drawing/2014/main" id="{73B39217-099B-4EBE-BB55-AA328D493D12}"/>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8308104" y="4351198"/>
            <a:ext cx="4301721" cy="2419718"/>
          </a:xfrm>
        </p:spPr>
      </p:pic>
      <p:sp>
        <p:nvSpPr>
          <p:cNvPr id="3" name="TextBox 2">
            <a:extLst>
              <a:ext uri="{FF2B5EF4-FFF2-40B4-BE49-F238E27FC236}">
                <a16:creationId xmlns:a16="http://schemas.microsoft.com/office/drawing/2014/main" id="{62B22C7F-12FF-4012-8DBF-E8E09028C81D}"/>
              </a:ext>
            </a:extLst>
          </p:cNvPr>
          <p:cNvSpPr txBox="1"/>
          <p:nvPr/>
        </p:nvSpPr>
        <p:spPr>
          <a:xfrm>
            <a:off x="838200" y="2766060"/>
            <a:ext cx="8351520" cy="1077218"/>
          </a:xfrm>
          <a:prstGeom prst="rect">
            <a:avLst/>
          </a:prstGeom>
          <a:no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mj-lt"/>
              <a:buAutoNum type="alphaUcPeriod"/>
              <a:tabLst/>
              <a:defRPr/>
            </a:pPr>
            <a:r>
              <a:rPr kumimoji="0" lang="en-GB" sz="3200" b="1" i="0" u="none" strike="noStrike" kern="1200" cap="none" spc="0" normalizeH="0" baseline="0" noProof="0" dirty="0">
                <a:ln>
                  <a:noFill/>
                </a:ln>
                <a:solidFill>
                  <a:prstClr val="black"/>
                </a:solidFill>
                <a:effectLst/>
                <a:uLnTx/>
                <a:uFillTx/>
                <a:latin typeface="Calibri" panose="020F0502020204030204"/>
                <a:ea typeface="+mn-ea"/>
                <a:cs typeface="+mn-cs"/>
              </a:rPr>
              <a:t>   Cool quickly, cover and refrigerate. Then eat 	within 2 days</a:t>
            </a:r>
          </a:p>
        </p:txBody>
      </p:sp>
    </p:spTree>
    <p:extLst>
      <p:ext uri="{BB962C8B-B14F-4D97-AF65-F5344CB8AC3E}">
        <p14:creationId xmlns:p14="http://schemas.microsoft.com/office/powerpoint/2010/main" val="23835169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100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5.xml><?xml version="1.0" encoding="utf-8"?>
<p:sld xmlns:a="http://schemas.openxmlformats.org/drawingml/2006/main" xmlns:r="http://schemas.openxmlformats.org/officeDocument/2006/relationships" xmlns:p="http://schemas.openxmlformats.org/presentationml/2006/main">
  <p:cSld>
    <p:bg>
      <p:bgPr>
        <a:solidFill>
          <a:srgbClr val="FF9900"/>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74328D-70A1-4994-A039-2AB16E6EC06E}"/>
              </a:ext>
            </a:extLst>
          </p:cNvPr>
          <p:cNvSpPr>
            <a:spLocks noGrp="1"/>
          </p:cNvSpPr>
          <p:nvPr>
            <p:ph type="title"/>
          </p:nvPr>
        </p:nvSpPr>
        <p:spPr>
          <a:xfrm>
            <a:off x="838200" y="2419012"/>
            <a:ext cx="10515600" cy="1325563"/>
          </a:xfrm>
        </p:spPr>
        <p:txBody>
          <a:bodyPr>
            <a:noAutofit/>
          </a:bodyPr>
          <a:lstStyle/>
          <a:p>
            <a:r>
              <a:rPr lang="en-GB" sz="4800" b="1" dirty="0">
                <a:latin typeface="+mn-lt"/>
              </a:rPr>
              <a:t>Prompt and effective cooling of food slows down the processes that bacteria carry out to grow. Reheat food until steaming hot throughout. Don’t reheat leftovers more than once.</a:t>
            </a:r>
          </a:p>
        </p:txBody>
      </p:sp>
      <p:pic>
        <p:nvPicPr>
          <p:cNvPr id="5" name="Content Placeholder 4" descr="A close up of a sign&#10;&#10;Description generated with high confidence">
            <a:extLst>
              <a:ext uri="{FF2B5EF4-FFF2-40B4-BE49-F238E27FC236}">
                <a16:creationId xmlns:a16="http://schemas.microsoft.com/office/drawing/2014/main" id="{73B39217-099B-4EBE-BB55-AA328D493D12}"/>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8308104" y="4351198"/>
            <a:ext cx="4301721" cy="2419718"/>
          </a:xfrm>
        </p:spPr>
      </p:pic>
    </p:spTree>
    <p:extLst>
      <p:ext uri="{BB962C8B-B14F-4D97-AF65-F5344CB8AC3E}">
        <p14:creationId xmlns:p14="http://schemas.microsoft.com/office/powerpoint/2010/main" val="421565979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solidFill>
          <a:srgbClr val="FF9900"/>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74328D-70A1-4994-A039-2AB16E6EC06E}"/>
              </a:ext>
            </a:extLst>
          </p:cNvPr>
          <p:cNvSpPr>
            <a:spLocks noGrp="1"/>
          </p:cNvSpPr>
          <p:nvPr>
            <p:ph type="title"/>
          </p:nvPr>
        </p:nvSpPr>
        <p:spPr/>
        <p:txBody>
          <a:bodyPr/>
          <a:lstStyle/>
          <a:p>
            <a:endParaRPr lang="en-GB"/>
          </a:p>
        </p:txBody>
      </p:sp>
      <p:pic>
        <p:nvPicPr>
          <p:cNvPr id="5" name="Content Placeholder 4" descr="A close up of a sign&#10;&#10;Description generated with high confidence">
            <a:extLst>
              <a:ext uri="{FF2B5EF4-FFF2-40B4-BE49-F238E27FC236}">
                <a16:creationId xmlns:a16="http://schemas.microsoft.com/office/drawing/2014/main" id="{73B39217-099B-4EBE-BB55-AA328D493D12}"/>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8308104" y="4351198"/>
            <a:ext cx="4301721" cy="2419718"/>
          </a:xfrm>
        </p:spPr>
      </p:pic>
    </p:spTree>
    <p:extLst>
      <p:ext uri="{BB962C8B-B14F-4D97-AF65-F5344CB8AC3E}">
        <p14:creationId xmlns:p14="http://schemas.microsoft.com/office/powerpoint/2010/main" val="306756212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FF9900"/>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74328D-70A1-4994-A039-2AB16E6EC06E}"/>
              </a:ext>
            </a:extLst>
          </p:cNvPr>
          <p:cNvSpPr>
            <a:spLocks noGrp="1"/>
          </p:cNvSpPr>
          <p:nvPr>
            <p:ph type="title"/>
          </p:nvPr>
        </p:nvSpPr>
        <p:spPr/>
        <p:txBody>
          <a:bodyPr/>
          <a:lstStyle/>
          <a:p>
            <a:r>
              <a:rPr lang="en-GB" b="1" dirty="0">
                <a:latin typeface="+mn-lt"/>
              </a:rPr>
              <a:t>What is the best way to dry your hands?</a:t>
            </a:r>
          </a:p>
        </p:txBody>
      </p:sp>
      <p:pic>
        <p:nvPicPr>
          <p:cNvPr id="5" name="Content Placeholder 4" descr="A close up of a sign&#10;&#10;Description generated with high confidence">
            <a:extLst>
              <a:ext uri="{FF2B5EF4-FFF2-40B4-BE49-F238E27FC236}">
                <a16:creationId xmlns:a16="http://schemas.microsoft.com/office/drawing/2014/main" id="{73B39217-099B-4EBE-BB55-AA328D493D12}"/>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8308104" y="4351198"/>
            <a:ext cx="4301721" cy="2419718"/>
          </a:xfrm>
        </p:spPr>
      </p:pic>
      <p:sp>
        <p:nvSpPr>
          <p:cNvPr id="3" name="TextBox 2">
            <a:extLst>
              <a:ext uri="{FF2B5EF4-FFF2-40B4-BE49-F238E27FC236}">
                <a16:creationId xmlns:a16="http://schemas.microsoft.com/office/drawing/2014/main" id="{F9F16D89-D8EA-43D8-9BEC-4EBD44CE62CE}"/>
              </a:ext>
            </a:extLst>
          </p:cNvPr>
          <p:cNvSpPr txBox="1"/>
          <p:nvPr/>
        </p:nvSpPr>
        <p:spPr>
          <a:xfrm>
            <a:off x="838199" y="2377440"/>
            <a:ext cx="8826305" cy="1446550"/>
          </a:xfrm>
          <a:prstGeom prst="rect">
            <a:avLst/>
          </a:prstGeom>
          <a:no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mj-lt"/>
              <a:buAutoNum type="alphaUcPeriod"/>
              <a:tabLst/>
              <a:defRPr/>
            </a:pPr>
            <a:r>
              <a:rPr kumimoji="0" lang="en-GB" sz="4400" b="1" i="0" u="none" strike="noStrike" kern="1200" cap="none" spc="0" normalizeH="0" baseline="0" noProof="0" dirty="0">
                <a:ln>
                  <a:noFill/>
                </a:ln>
                <a:solidFill>
                  <a:prstClr val="black"/>
                </a:solidFill>
                <a:effectLst/>
                <a:uLnTx/>
                <a:uFillTx/>
                <a:latin typeface="Calibri" panose="020F0502020204030204"/>
                <a:ea typeface="+mn-ea"/>
                <a:cs typeface="+mn-cs"/>
              </a:rPr>
              <a:t>   With a disposable paper towel</a:t>
            </a:r>
          </a:p>
          <a:p>
            <a:pPr marR="0" lvl="0" algn="l" defTabSz="914400" rtl="0" eaLnBrk="1" fontAlgn="auto" latinLnBrk="0" hangingPunct="1">
              <a:lnSpc>
                <a:spcPct val="100000"/>
              </a:lnSpc>
              <a:spcBef>
                <a:spcPts val="0"/>
              </a:spcBef>
              <a:spcAft>
                <a:spcPts val="0"/>
              </a:spcAft>
              <a:buClrTx/>
              <a:buSzTx/>
              <a:tabLst/>
              <a:defRPr/>
            </a:pPr>
            <a:endParaRPr kumimoji="0" lang="en-GB" sz="4400" b="1"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979182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100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FF9900"/>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74328D-70A1-4994-A039-2AB16E6EC06E}"/>
              </a:ext>
            </a:extLst>
          </p:cNvPr>
          <p:cNvSpPr>
            <a:spLocks noGrp="1"/>
          </p:cNvSpPr>
          <p:nvPr>
            <p:ph type="title"/>
          </p:nvPr>
        </p:nvSpPr>
        <p:spPr>
          <a:xfrm>
            <a:off x="838200" y="2376813"/>
            <a:ext cx="10515600" cy="1325563"/>
          </a:xfrm>
        </p:spPr>
        <p:txBody>
          <a:bodyPr>
            <a:noAutofit/>
          </a:bodyPr>
          <a:lstStyle/>
          <a:p>
            <a:r>
              <a:rPr lang="en-GB" sz="4800" b="1" dirty="0">
                <a:latin typeface="+mn-lt"/>
              </a:rPr>
              <a:t>Dry your hands thoroughly because if they are wet the will spread bacteria more easily. The safest option is to use disposable kitchen towels, otherwise use a towel that you only use for drying hands.</a:t>
            </a:r>
          </a:p>
        </p:txBody>
      </p:sp>
      <p:pic>
        <p:nvPicPr>
          <p:cNvPr id="5" name="Content Placeholder 4" descr="A close up of a sign&#10;&#10;Description generated with high confidence">
            <a:extLst>
              <a:ext uri="{FF2B5EF4-FFF2-40B4-BE49-F238E27FC236}">
                <a16:creationId xmlns:a16="http://schemas.microsoft.com/office/drawing/2014/main" id="{73B39217-099B-4EBE-BB55-AA328D493D12}"/>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8308104" y="4351198"/>
            <a:ext cx="4301721" cy="2419718"/>
          </a:xfrm>
        </p:spPr>
      </p:pic>
    </p:spTree>
    <p:extLst>
      <p:ext uri="{BB962C8B-B14F-4D97-AF65-F5344CB8AC3E}">
        <p14:creationId xmlns:p14="http://schemas.microsoft.com/office/powerpoint/2010/main" val="262159017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FF9900"/>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74328D-70A1-4994-A039-2AB16E6EC06E}"/>
              </a:ext>
            </a:extLst>
          </p:cNvPr>
          <p:cNvSpPr>
            <a:spLocks noGrp="1"/>
          </p:cNvSpPr>
          <p:nvPr>
            <p:ph type="title"/>
          </p:nvPr>
        </p:nvSpPr>
        <p:spPr/>
        <p:txBody>
          <a:bodyPr/>
          <a:lstStyle/>
          <a:p>
            <a:r>
              <a:rPr lang="en-GB" b="1" dirty="0">
                <a:latin typeface="+mn-lt"/>
              </a:rPr>
              <a:t>The most common symptoms of food poisoning are:</a:t>
            </a:r>
          </a:p>
        </p:txBody>
      </p:sp>
      <p:pic>
        <p:nvPicPr>
          <p:cNvPr id="5" name="Content Placeholder 4" descr="A close up of a sign&#10;&#10;Description generated with high confidence">
            <a:extLst>
              <a:ext uri="{FF2B5EF4-FFF2-40B4-BE49-F238E27FC236}">
                <a16:creationId xmlns:a16="http://schemas.microsoft.com/office/drawing/2014/main" id="{73B39217-099B-4EBE-BB55-AA328D493D12}"/>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8308104" y="4351198"/>
            <a:ext cx="4301721" cy="2419718"/>
          </a:xfrm>
        </p:spPr>
      </p:pic>
      <p:sp>
        <p:nvSpPr>
          <p:cNvPr id="3" name="TextBox 2">
            <a:extLst>
              <a:ext uri="{FF2B5EF4-FFF2-40B4-BE49-F238E27FC236}">
                <a16:creationId xmlns:a16="http://schemas.microsoft.com/office/drawing/2014/main" id="{5FFC8704-428A-4B6C-9641-C85255919A86}"/>
              </a:ext>
            </a:extLst>
          </p:cNvPr>
          <p:cNvSpPr txBox="1"/>
          <p:nvPr/>
        </p:nvSpPr>
        <p:spPr>
          <a:xfrm>
            <a:off x="838200" y="2400300"/>
            <a:ext cx="8374380" cy="2862322"/>
          </a:xfrm>
          <a:prstGeom prst="rect">
            <a:avLst/>
          </a:prstGeom>
          <a:noFill/>
        </p:spPr>
        <p:txBody>
          <a:bodyPr wrap="square" rtlCol="0">
            <a:spAutoFit/>
          </a:bodyPr>
          <a:lstStyle/>
          <a:p>
            <a:pPr marL="342900" indent="-342900">
              <a:buFont typeface="+mj-lt"/>
              <a:buAutoNum type="alphaUcPeriod"/>
            </a:pPr>
            <a:r>
              <a:rPr lang="en-GB" sz="3600" b="1" dirty="0"/>
              <a:t>   Sickness, diarrhoea and stomach pains</a:t>
            </a:r>
          </a:p>
          <a:p>
            <a:pPr marL="342900" indent="-342900">
              <a:buFont typeface="+mj-lt"/>
              <a:buAutoNum type="alphaUcPeriod"/>
            </a:pPr>
            <a:r>
              <a:rPr lang="en-GB" sz="3600" b="1" dirty="0"/>
              <a:t>   Tickly cough, runny nose and a sore 	throat</a:t>
            </a:r>
          </a:p>
          <a:p>
            <a:pPr marL="342900" indent="-342900">
              <a:buFont typeface="+mj-lt"/>
              <a:buAutoNum type="alphaUcPeriod"/>
            </a:pPr>
            <a:r>
              <a:rPr lang="en-GB" sz="3600" b="1" dirty="0"/>
              <a:t>   Weight gain</a:t>
            </a:r>
          </a:p>
          <a:p>
            <a:pPr marL="342900" indent="-342900">
              <a:buFont typeface="+mj-lt"/>
              <a:buAutoNum type="alphaUcPeriod"/>
            </a:pPr>
            <a:r>
              <a:rPr lang="en-GB" sz="3600" b="1" dirty="0"/>
              <a:t>   There are no symptoms</a:t>
            </a:r>
          </a:p>
        </p:txBody>
      </p:sp>
    </p:spTree>
    <p:extLst>
      <p:ext uri="{BB962C8B-B14F-4D97-AF65-F5344CB8AC3E}">
        <p14:creationId xmlns:p14="http://schemas.microsoft.com/office/powerpoint/2010/main" val="35951115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FF9900"/>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74328D-70A1-4994-A039-2AB16E6EC06E}"/>
              </a:ext>
            </a:extLst>
          </p:cNvPr>
          <p:cNvSpPr>
            <a:spLocks noGrp="1"/>
          </p:cNvSpPr>
          <p:nvPr>
            <p:ph type="title"/>
          </p:nvPr>
        </p:nvSpPr>
        <p:spPr/>
        <p:txBody>
          <a:bodyPr/>
          <a:lstStyle/>
          <a:p>
            <a:r>
              <a:rPr lang="en-GB" b="1" dirty="0">
                <a:latin typeface="+mn-lt"/>
              </a:rPr>
              <a:t>The most common symptoms of food poisoning are:</a:t>
            </a:r>
          </a:p>
        </p:txBody>
      </p:sp>
      <p:pic>
        <p:nvPicPr>
          <p:cNvPr id="5" name="Content Placeholder 4" descr="A close up of a sign&#10;&#10;Description generated with high confidence">
            <a:extLst>
              <a:ext uri="{FF2B5EF4-FFF2-40B4-BE49-F238E27FC236}">
                <a16:creationId xmlns:a16="http://schemas.microsoft.com/office/drawing/2014/main" id="{73B39217-099B-4EBE-BB55-AA328D493D12}"/>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8308104" y="4351198"/>
            <a:ext cx="4301721" cy="2419718"/>
          </a:xfrm>
        </p:spPr>
      </p:pic>
      <p:sp>
        <p:nvSpPr>
          <p:cNvPr id="3" name="TextBox 2">
            <a:extLst>
              <a:ext uri="{FF2B5EF4-FFF2-40B4-BE49-F238E27FC236}">
                <a16:creationId xmlns:a16="http://schemas.microsoft.com/office/drawing/2014/main" id="{5FFC8704-428A-4B6C-9641-C85255919A86}"/>
              </a:ext>
            </a:extLst>
          </p:cNvPr>
          <p:cNvSpPr txBox="1"/>
          <p:nvPr/>
        </p:nvSpPr>
        <p:spPr>
          <a:xfrm>
            <a:off x="838200" y="2400300"/>
            <a:ext cx="8374380" cy="1200329"/>
          </a:xfrm>
          <a:prstGeom prst="rect">
            <a:avLst/>
          </a:prstGeom>
          <a:no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mj-lt"/>
              <a:buAutoNum type="alphaUcPeriod"/>
              <a:tabLst/>
              <a:defRPr/>
            </a:pPr>
            <a:r>
              <a:rPr kumimoji="0" lang="en-GB" sz="3600" b="1" i="0" u="none" strike="noStrike" kern="1200" cap="none" spc="0" normalizeH="0" baseline="0" noProof="0" dirty="0">
                <a:ln>
                  <a:noFill/>
                </a:ln>
                <a:solidFill>
                  <a:prstClr val="black"/>
                </a:solidFill>
                <a:effectLst/>
                <a:uLnTx/>
                <a:uFillTx/>
                <a:latin typeface="Calibri" panose="020F0502020204030204"/>
                <a:ea typeface="+mn-ea"/>
                <a:cs typeface="+mn-cs"/>
              </a:rPr>
              <a:t>   Sickness, diarrhoea and stomach pains</a:t>
            </a:r>
          </a:p>
          <a:p>
            <a:pPr marR="0" lvl="0" algn="l" defTabSz="914400" rtl="0" eaLnBrk="1" fontAlgn="auto" latinLnBrk="0" hangingPunct="1">
              <a:lnSpc>
                <a:spcPct val="100000"/>
              </a:lnSpc>
              <a:spcBef>
                <a:spcPts val="0"/>
              </a:spcBef>
              <a:spcAft>
                <a:spcPts val="0"/>
              </a:spcAft>
              <a:buClrTx/>
              <a:buSzTx/>
              <a:tabLst/>
              <a:defRPr/>
            </a:pPr>
            <a:endParaRPr kumimoji="0" lang="en-GB" sz="3600" b="1"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6216304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100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FF9900"/>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74328D-70A1-4994-A039-2AB16E6EC06E}"/>
              </a:ext>
            </a:extLst>
          </p:cNvPr>
          <p:cNvSpPr>
            <a:spLocks noGrp="1"/>
          </p:cNvSpPr>
          <p:nvPr>
            <p:ph type="title"/>
          </p:nvPr>
        </p:nvSpPr>
        <p:spPr>
          <a:xfrm>
            <a:off x="838200" y="2419008"/>
            <a:ext cx="10515600" cy="1325563"/>
          </a:xfrm>
        </p:spPr>
        <p:txBody>
          <a:bodyPr>
            <a:noAutofit/>
          </a:bodyPr>
          <a:lstStyle/>
          <a:p>
            <a:r>
              <a:rPr lang="en-GB" sz="5400" b="1" dirty="0">
                <a:latin typeface="+mn-lt"/>
              </a:rPr>
              <a:t>Other less common symptoms of food poisoning are nausea, fever and dehydration. Onset can be between 4 and 24 hours usually lasting 12 to 48 hours.</a:t>
            </a:r>
          </a:p>
        </p:txBody>
      </p:sp>
      <p:pic>
        <p:nvPicPr>
          <p:cNvPr id="5" name="Content Placeholder 4" descr="A close up of a sign&#10;&#10;Description generated with high confidence">
            <a:extLst>
              <a:ext uri="{FF2B5EF4-FFF2-40B4-BE49-F238E27FC236}">
                <a16:creationId xmlns:a16="http://schemas.microsoft.com/office/drawing/2014/main" id="{73B39217-099B-4EBE-BB55-AA328D493D12}"/>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8308104" y="4351198"/>
            <a:ext cx="4301721" cy="2419718"/>
          </a:xfrm>
        </p:spPr>
      </p:pic>
    </p:spTree>
    <p:extLst>
      <p:ext uri="{BB962C8B-B14F-4D97-AF65-F5344CB8AC3E}">
        <p14:creationId xmlns:p14="http://schemas.microsoft.com/office/powerpoint/2010/main" val="94567576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FF9900"/>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74328D-70A1-4994-A039-2AB16E6EC06E}"/>
              </a:ext>
            </a:extLst>
          </p:cNvPr>
          <p:cNvSpPr>
            <a:spLocks noGrp="1"/>
          </p:cNvSpPr>
          <p:nvPr>
            <p:ph type="title"/>
          </p:nvPr>
        </p:nvSpPr>
        <p:spPr/>
        <p:txBody>
          <a:bodyPr/>
          <a:lstStyle/>
          <a:p>
            <a:r>
              <a:rPr lang="en-GB" b="1" dirty="0">
                <a:latin typeface="+mn-lt"/>
              </a:rPr>
              <a:t>When preparing food you should ‘clean as you go’ because:</a:t>
            </a:r>
          </a:p>
        </p:txBody>
      </p:sp>
      <p:pic>
        <p:nvPicPr>
          <p:cNvPr id="5" name="Content Placeholder 4" descr="A close up of a sign&#10;&#10;Description generated with high confidence">
            <a:extLst>
              <a:ext uri="{FF2B5EF4-FFF2-40B4-BE49-F238E27FC236}">
                <a16:creationId xmlns:a16="http://schemas.microsoft.com/office/drawing/2014/main" id="{73B39217-099B-4EBE-BB55-AA328D493D12}"/>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8308104" y="4351198"/>
            <a:ext cx="4301721" cy="2419718"/>
          </a:xfrm>
        </p:spPr>
      </p:pic>
      <p:sp>
        <p:nvSpPr>
          <p:cNvPr id="4" name="TextBox 3">
            <a:extLst>
              <a:ext uri="{FF2B5EF4-FFF2-40B4-BE49-F238E27FC236}">
                <a16:creationId xmlns:a16="http://schemas.microsoft.com/office/drawing/2014/main" id="{3E7BF460-0B30-4D94-8F23-009C8BF79004}"/>
              </a:ext>
            </a:extLst>
          </p:cNvPr>
          <p:cNvSpPr txBox="1"/>
          <p:nvPr/>
        </p:nvSpPr>
        <p:spPr>
          <a:xfrm>
            <a:off x="838200" y="2194560"/>
            <a:ext cx="8351520" cy="2862322"/>
          </a:xfrm>
          <a:prstGeom prst="rect">
            <a:avLst/>
          </a:prstGeom>
          <a:noFill/>
        </p:spPr>
        <p:txBody>
          <a:bodyPr wrap="square" rtlCol="0">
            <a:spAutoFit/>
          </a:bodyPr>
          <a:lstStyle/>
          <a:p>
            <a:pPr marL="342900" indent="-342900">
              <a:buFont typeface="+mj-lt"/>
              <a:buAutoNum type="alphaUcPeriod"/>
            </a:pPr>
            <a:r>
              <a:rPr lang="en-GB" sz="3600" b="1" dirty="0"/>
              <a:t>   It looks tidier</a:t>
            </a:r>
          </a:p>
          <a:p>
            <a:pPr marL="342900" indent="-342900">
              <a:buFont typeface="+mj-lt"/>
              <a:buAutoNum type="alphaUcPeriod"/>
            </a:pPr>
            <a:r>
              <a:rPr lang="en-GB" sz="3600" b="1" dirty="0"/>
              <a:t>   This saves time</a:t>
            </a:r>
          </a:p>
          <a:p>
            <a:pPr marL="342900" indent="-342900">
              <a:buFont typeface="+mj-lt"/>
              <a:buAutoNum type="alphaUcPeriod"/>
            </a:pPr>
            <a:r>
              <a:rPr lang="en-GB" sz="3600" b="1" dirty="0"/>
              <a:t>   It gives you more space in the kitchen</a:t>
            </a:r>
          </a:p>
          <a:p>
            <a:pPr marL="342900" indent="-342900">
              <a:buFont typeface="+mj-lt"/>
              <a:buAutoNum type="alphaUcPeriod"/>
            </a:pPr>
            <a:r>
              <a:rPr lang="en-GB" sz="3600" b="1" dirty="0"/>
              <a:t>   It prevents bacteria having the chance 	to grow</a:t>
            </a:r>
          </a:p>
        </p:txBody>
      </p:sp>
    </p:spTree>
    <p:extLst>
      <p:ext uri="{BB962C8B-B14F-4D97-AF65-F5344CB8AC3E}">
        <p14:creationId xmlns:p14="http://schemas.microsoft.com/office/powerpoint/2010/main" val="21256679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FF9900"/>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74328D-70A1-4994-A039-2AB16E6EC06E}"/>
              </a:ext>
            </a:extLst>
          </p:cNvPr>
          <p:cNvSpPr>
            <a:spLocks noGrp="1"/>
          </p:cNvSpPr>
          <p:nvPr>
            <p:ph type="title"/>
          </p:nvPr>
        </p:nvSpPr>
        <p:spPr/>
        <p:txBody>
          <a:bodyPr/>
          <a:lstStyle/>
          <a:p>
            <a:r>
              <a:rPr lang="en-GB" b="1" dirty="0">
                <a:latin typeface="+mn-lt"/>
              </a:rPr>
              <a:t>When preparing food you should ‘clean as you go’ because:</a:t>
            </a:r>
          </a:p>
        </p:txBody>
      </p:sp>
      <p:pic>
        <p:nvPicPr>
          <p:cNvPr id="5" name="Content Placeholder 4" descr="A close up of a sign&#10;&#10;Description generated with high confidence">
            <a:extLst>
              <a:ext uri="{FF2B5EF4-FFF2-40B4-BE49-F238E27FC236}">
                <a16:creationId xmlns:a16="http://schemas.microsoft.com/office/drawing/2014/main" id="{73B39217-099B-4EBE-BB55-AA328D493D12}"/>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8308104" y="4351198"/>
            <a:ext cx="4301721" cy="2419718"/>
          </a:xfrm>
        </p:spPr>
      </p:pic>
      <p:sp>
        <p:nvSpPr>
          <p:cNvPr id="4" name="TextBox 3">
            <a:extLst>
              <a:ext uri="{FF2B5EF4-FFF2-40B4-BE49-F238E27FC236}">
                <a16:creationId xmlns:a16="http://schemas.microsoft.com/office/drawing/2014/main" id="{3E7BF460-0B30-4D94-8F23-009C8BF79004}"/>
              </a:ext>
            </a:extLst>
          </p:cNvPr>
          <p:cNvSpPr txBox="1"/>
          <p:nvPr/>
        </p:nvSpPr>
        <p:spPr>
          <a:xfrm>
            <a:off x="838200" y="2194560"/>
            <a:ext cx="8351520" cy="2862322"/>
          </a:xfrm>
          <a:prstGeom prst="rect">
            <a:avLst/>
          </a:prstGeom>
          <a:no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mj-lt"/>
              <a:buAutoNum type="alphaUcPeriod"/>
              <a:tabLst/>
              <a:defRPr/>
            </a:pPr>
            <a:endParaRPr kumimoji="0" lang="en-GB" sz="3600" b="1" i="0" u="none" strike="noStrike" kern="1200" cap="none" spc="0" normalizeH="0" baseline="0" noProof="0" dirty="0">
              <a:ln>
                <a:noFill/>
              </a:ln>
              <a:solidFill>
                <a:prstClr val="black"/>
              </a:solidFill>
              <a:effectLst/>
              <a:uLnTx/>
              <a:uFillTx/>
              <a:latin typeface="Calibri" panose="020F0502020204030204"/>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mj-lt"/>
              <a:buAutoNum type="alphaUcPeriod"/>
              <a:tabLst/>
              <a:defRPr/>
            </a:pPr>
            <a:endParaRPr kumimoji="0" lang="en-GB" sz="3600" b="1" i="0" u="none" strike="noStrike" kern="1200" cap="none" spc="0" normalizeH="0" baseline="0" noProof="0" dirty="0">
              <a:ln>
                <a:noFill/>
              </a:ln>
              <a:solidFill>
                <a:prstClr val="black"/>
              </a:solidFill>
              <a:effectLst/>
              <a:uLnTx/>
              <a:uFillTx/>
              <a:latin typeface="Calibri" panose="020F0502020204030204"/>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mj-lt"/>
              <a:buAutoNum type="alphaUcPeriod"/>
              <a:tabLst/>
              <a:defRPr/>
            </a:pPr>
            <a:endParaRPr kumimoji="0" lang="en-GB" sz="3600" b="1" i="0" u="none" strike="noStrike" kern="1200" cap="none" spc="0" normalizeH="0" baseline="0" noProof="0" dirty="0">
              <a:ln>
                <a:noFill/>
              </a:ln>
              <a:solidFill>
                <a:prstClr val="black"/>
              </a:solidFill>
              <a:effectLst/>
              <a:uLnTx/>
              <a:uFillTx/>
              <a:latin typeface="Calibri" panose="020F0502020204030204"/>
              <a:ea typeface="+mn-ea"/>
              <a:cs typeface="+mn-cs"/>
            </a:endParaRPr>
          </a:p>
          <a:p>
            <a:pPr marR="0" lvl="0" algn="l" defTabSz="914400" rtl="0" eaLnBrk="1" fontAlgn="auto" latinLnBrk="0" hangingPunct="1">
              <a:lnSpc>
                <a:spcPct val="100000"/>
              </a:lnSpc>
              <a:spcBef>
                <a:spcPts val="0"/>
              </a:spcBef>
              <a:spcAft>
                <a:spcPts val="0"/>
              </a:spcAft>
              <a:buClrTx/>
              <a:buSzTx/>
              <a:tabLst/>
              <a:defRPr/>
            </a:pPr>
            <a:r>
              <a:rPr kumimoji="0" lang="en-GB" sz="3600" b="1" i="0" u="none" strike="noStrike" kern="1200" cap="none" spc="0" normalizeH="0" baseline="0" noProof="0" dirty="0">
                <a:ln>
                  <a:noFill/>
                </a:ln>
                <a:solidFill>
                  <a:prstClr val="black"/>
                </a:solidFill>
                <a:effectLst/>
                <a:uLnTx/>
                <a:uFillTx/>
                <a:latin typeface="Calibri" panose="020F0502020204030204"/>
                <a:ea typeface="+mn-ea"/>
                <a:cs typeface="+mn-cs"/>
              </a:rPr>
              <a:t>D.   It prevents bacteria having the chance 	to grow</a:t>
            </a:r>
          </a:p>
        </p:txBody>
      </p:sp>
    </p:spTree>
    <p:extLst>
      <p:ext uri="{BB962C8B-B14F-4D97-AF65-F5344CB8AC3E}">
        <p14:creationId xmlns:p14="http://schemas.microsoft.com/office/powerpoint/2010/main" val="7868521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1000"/>
                                  </p:stCondLst>
                                  <p:childTnLst>
                                    <p:set>
                                      <p:cBhvr>
                                        <p:cTn id="6"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191</TotalTime>
  <Words>643</Words>
  <Application>Microsoft Office PowerPoint</Application>
  <PresentationFormat>Widescreen</PresentationFormat>
  <Paragraphs>74</Paragraphs>
  <Slides>26</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26</vt:i4>
      </vt:variant>
    </vt:vector>
  </HeadingPairs>
  <TitlesOfParts>
    <vt:vector size="30" baseType="lpstr">
      <vt:lpstr>Arial</vt:lpstr>
      <vt:lpstr>Calibri</vt:lpstr>
      <vt:lpstr>Calibri Light</vt:lpstr>
      <vt:lpstr>Office Theme</vt:lpstr>
      <vt:lpstr>PowerPoint Presentation</vt:lpstr>
      <vt:lpstr>What is the best way to dry your hands?</vt:lpstr>
      <vt:lpstr>What is the best way to dry your hands?</vt:lpstr>
      <vt:lpstr>Dry your hands thoroughly because if they are wet the will spread bacteria more easily. The safest option is to use disposable kitchen towels, otherwise use a towel that you only use for drying hands.</vt:lpstr>
      <vt:lpstr>The most common symptoms of food poisoning are:</vt:lpstr>
      <vt:lpstr>The most common symptoms of food poisoning are:</vt:lpstr>
      <vt:lpstr>Other less common symptoms of food poisoning are nausea, fever and dehydration. Onset can be between 4 and 24 hours usually lasting 12 to 48 hours.</vt:lpstr>
      <vt:lpstr>When preparing food you should ‘clean as you go’ because:</vt:lpstr>
      <vt:lpstr>When preparing food you should ‘clean as you go’ because:</vt:lpstr>
      <vt:lpstr>‘Clean as you go’ means that you should keep your kitchen free from clutter and rubbish. Clean and keeps sinks clear, clear away dirty kitchen equipment as soon as possible and wash work surfaces thoroughly between tasks to prevent cross-contamination.</vt:lpstr>
      <vt:lpstr>What does ‘best before’ mean on a food label?</vt:lpstr>
      <vt:lpstr>What does ‘best before’ mean on a food label?</vt:lpstr>
      <vt:lpstr>Best before date is about quality and not safety. The food will be safe to eat after this date but may not be at its best. Its flavour and texture might not be as good.</vt:lpstr>
      <vt:lpstr>What do all bacteria need to grow?</vt:lpstr>
      <vt:lpstr>What do all bacteria need to grow?</vt:lpstr>
      <vt:lpstr>Some foods, (e.g. chicken, fish and ham), are rich in nutrients and contain lots of moisture that provide excellent conditions for bacterial growth if kept in warm conditions.</vt:lpstr>
      <vt:lpstr>Which foods need to be handled most carefully to avoid spreading bacteria to other foods?</vt:lpstr>
      <vt:lpstr>Which foods need to be handled most carefully to avoid spreading bacteria to other foods?</vt:lpstr>
      <vt:lpstr>Raw foods, (raw meat, raw fish, loose vegetables with soil on and eggs), contain bacteria that cause food poisoning.</vt:lpstr>
      <vt:lpstr>What are the storage instructions on the packet for?</vt:lpstr>
      <vt:lpstr>What are the storage instructions on the packet for?</vt:lpstr>
      <vt:lpstr>Most food items have a label which tells you the safest place to store the product, (e.g. fridge, cupboard, freezer).</vt:lpstr>
      <vt:lpstr>What should you do with leftover cooked food?</vt:lpstr>
      <vt:lpstr>What should you do with leftover cooked food?</vt:lpstr>
      <vt:lpstr>Prompt and effective cooling of food slows down the processes that bacteria carry out to grow. Reheat food until steaming hot throughout. Don’t reheat leftovers more than once.</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peter walsh</dc:creator>
  <cp:lastModifiedBy>peter walsh</cp:lastModifiedBy>
  <cp:revision>9</cp:revision>
  <dcterms:created xsi:type="dcterms:W3CDTF">2017-07-21T11:26:55Z</dcterms:created>
  <dcterms:modified xsi:type="dcterms:W3CDTF">2017-07-23T09:20:35Z</dcterms:modified>
</cp:coreProperties>
</file>